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19" r:id="rId6"/>
    <p:sldId id="350" r:id="rId7"/>
    <p:sldId id="348" r:id="rId8"/>
    <p:sldId id="334" r:id="rId9"/>
    <p:sldId id="335" r:id="rId10"/>
    <p:sldId id="367" r:id="rId11"/>
    <p:sldId id="369" r:id="rId12"/>
    <p:sldId id="343" r:id="rId13"/>
    <p:sldId id="368" r:id="rId14"/>
    <p:sldId id="338" r:id="rId15"/>
    <p:sldId id="341" r:id="rId16"/>
    <p:sldId id="342" r:id="rId17"/>
    <p:sldId id="340" r:id="rId18"/>
    <p:sldId id="344" r:id="rId19"/>
    <p:sldId id="346" r:id="rId20"/>
    <p:sldId id="365" r:id="rId21"/>
    <p:sldId id="347" r:id="rId22"/>
    <p:sldId id="363" r:id="rId23"/>
    <p:sldId id="366" r:id="rId24"/>
    <p:sldId id="349" r:id="rId25"/>
    <p:sldId id="352" r:id="rId26"/>
    <p:sldId id="356" r:id="rId27"/>
    <p:sldId id="353" r:id="rId28"/>
    <p:sldId id="361" r:id="rId29"/>
    <p:sldId id="360" r:id="rId30"/>
    <p:sldId id="354" r:id="rId31"/>
    <p:sldId id="364" r:id="rId32"/>
    <p:sldId id="357" r:id="rId33"/>
    <p:sldId id="358" r:id="rId34"/>
    <p:sldId id="359" r:id="rId35"/>
    <p:sldId id="260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700"/>
    <a:srgbClr val="FF33CC"/>
    <a:srgbClr val="800080"/>
    <a:srgbClr val="FF9900"/>
    <a:srgbClr val="FFD966"/>
    <a:srgbClr val="FF9F0E"/>
    <a:srgbClr val="CC0099"/>
    <a:srgbClr val="F3F3F3"/>
    <a:srgbClr val="EF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98" d="100"/>
          <a:sy n="98" d="100"/>
        </p:scale>
        <p:origin x="64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F0065-8D49-4CDE-AAE4-3B4252C67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830BE7-A21D-43A5-B334-03933D106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AE6BCF-B06C-4356-BE4B-D7CC5588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D035-068C-4E15-9A7C-F34E37ECA679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7AE888-BBE9-40C0-B635-F55CDED5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76372B-F12B-4FB2-B607-B6E94FE2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1CF0-486E-4E49-9F26-ABB0EB3ECD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45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6F248-C385-42E7-A3C8-24DE410B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6512BE-AC54-4D5C-A7C8-8FBA000CF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744213-48AC-407E-961F-EF4A1287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D035-068C-4E15-9A7C-F34E37ECA679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829550-DE2C-4881-934C-4DDBEB43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2D53A8-7E27-422D-8E6F-FA19B02C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1CF0-486E-4E49-9F26-ABB0EB3ECD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4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57E32EF-A66A-4839-BC42-C2245268C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A16162-C3AA-4CC4-9ED4-7911A0F57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9DE60C-9F4F-4773-8992-10AC86FA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D035-068C-4E15-9A7C-F34E37ECA679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8F0C58-7B40-45D5-A9AD-3EF1761A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C5768A-7931-482D-A89A-B0B8CAD8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1CF0-486E-4E49-9F26-ABB0EB3ECD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9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60FA9-678A-4BD4-AA01-2BD68128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679E28-1A74-437C-818B-15EB2AEA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C22088-5978-4857-A537-1DAF3C139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D035-068C-4E15-9A7C-F34E37ECA679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1287A1-9CD9-4701-BCB0-B539F3C1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75C3B5-B098-41F9-A439-22C8762C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1CF0-486E-4E49-9F26-ABB0EB3ECD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42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CBD33-13A2-4AEF-B5DF-89E702B8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EEDDC8-CF98-4CB5-9714-49217CBA8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4A521D-C87C-4B1B-9D86-C038ED9B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D035-068C-4E15-9A7C-F34E37ECA679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69D041-5514-4413-87F7-70F5E3CE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53A26E-85D0-46A4-9B9D-1258AB9A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1CF0-486E-4E49-9F26-ABB0EB3ECD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32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3819E-2A1D-46D2-A727-E8428402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48E774-E63A-43CD-989A-29B1FC653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AAB359-38CB-4A5E-9BA2-922005B85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FF4EF5-5F1B-4359-AEC3-86E7F12C6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D035-068C-4E15-9A7C-F34E37ECA679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B2CDDF-C42C-47D2-93EE-7088024E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A25EC7-5FC7-432B-BA78-86FEC3DF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1CF0-486E-4E49-9F26-ABB0EB3ECD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54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BB4C2-6821-415A-B37A-6768732A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F03A06-2CA9-40F4-8D55-A01035D24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F84412-EBAE-40EA-B609-EE7979F9F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CE47B06-EBE0-446B-88FF-94235D54A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63A738D-0C9D-445A-8F10-3D30B0A94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0445E4C-979C-4D78-952D-26109C34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D035-068C-4E15-9A7C-F34E37ECA679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52D82E9-7964-425B-B272-9EE126C6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5628318-18DE-438F-9A97-0A364122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1CF0-486E-4E49-9F26-ABB0EB3ECD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07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5CB2-A538-4141-8D97-38952EB4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04C4715-A331-46BD-B787-93ADC6A9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D035-068C-4E15-9A7C-F34E37ECA679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5EEB7B-0377-4AFB-9EBE-A3DFB58E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63136B-5351-41B0-829C-3BD81EB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1CF0-486E-4E49-9F26-ABB0EB3ECD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05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D320262-EAB7-4336-B274-7FA16349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D035-068C-4E15-9A7C-F34E37ECA679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208B4BB-96DD-47AA-AA82-D368E6B1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E7DB31-A16D-4B1D-A6F3-5998600E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1CF0-486E-4E49-9F26-ABB0EB3ECD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8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DDE87-B7A8-4A40-A82E-D531ECDE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2069E9-4EA7-4D86-9C38-EF742D89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1C20F8-7B75-4316-83CE-5157AB021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702CD98-FC88-4146-A67B-0FF359D2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D035-068C-4E15-9A7C-F34E37ECA679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3FEE91-DE44-4538-8F51-36510B24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1D36A7-9E0D-45A4-B86A-DA10EE9F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1CF0-486E-4E49-9F26-ABB0EB3ECD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31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C0165-E3D4-4CDE-9C97-C457A4EE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86D7B2-1691-4F84-8EDB-518EB40AC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B352EC-6903-472F-8248-031A603BF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305A74-BB48-4347-87F3-DFCF9620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D035-068C-4E15-9A7C-F34E37ECA679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B69EC5-39BB-4F9B-BB16-FF7B5C34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8AF01C-0C8E-417E-930A-CD4957FC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71CF0-486E-4E49-9F26-ABB0EB3ECD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73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F46D72D-6D09-4FA4-913A-307809B62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1B44A4-E5F7-445B-92BD-D80E4D2EE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38802-075E-4414-BC3D-C97AB9996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CD035-068C-4E15-9A7C-F34E37ECA679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2A3ECE-465B-41AA-A15B-386E9EC6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A6AC81-0E07-4121-BB18-60BBC8E89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1CF0-486E-4E49-9F26-ABB0EB3ECD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20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28.svg"/><Relationship Id="rId3" Type="http://schemas.openxmlformats.org/officeDocument/2006/relationships/image" Target="../media/image10.svg"/><Relationship Id="rId21" Type="http://schemas.openxmlformats.org/officeDocument/2006/relationships/image" Target="../media/image5.png"/><Relationship Id="rId34" Type="http://schemas.openxmlformats.org/officeDocument/2006/relationships/image" Target="../media/image36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9.png"/><Relationship Id="rId16" Type="http://schemas.openxmlformats.org/officeDocument/2006/relationships/image" Target="../media/image22.svg"/><Relationship Id="rId20" Type="http://schemas.openxmlformats.org/officeDocument/2006/relationships/image" Target="../media/image25.sv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24" Type="http://schemas.openxmlformats.org/officeDocument/2006/relationships/image" Target="../media/image4.svg"/><Relationship Id="rId32" Type="http://schemas.openxmlformats.org/officeDocument/2006/relationships/image" Target="../media/image34.sv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3.png"/><Relationship Id="rId28" Type="http://schemas.openxmlformats.org/officeDocument/2006/relationships/image" Target="../media/image30.svg"/><Relationship Id="rId36" Type="http://schemas.openxmlformats.org/officeDocument/2006/relationships/image" Target="../media/image38.svg"/><Relationship Id="rId10" Type="http://schemas.openxmlformats.org/officeDocument/2006/relationships/image" Target="../media/image16.svg"/><Relationship Id="rId19" Type="http://schemas.openxmlformats.org/officeDocument/2006/relationships/image" Target="../media/image7.png"/><Relationship Id="rId31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6.svg"/><Relationship Id="rId27" Type="http://schemas.openxmlformats.org/officeDocument/2006/relationships/image" Target="../media/image29.png"/><Relationship Id="rId30" Type="http://schemas.openxmlformats.org/officeDocument/2006/relationships/image" Target="../media/image32.svg"/><Relationship Id="rId35" Type="http://schemas.openxmlformats.org/officeDocument/2006/relationships/image" Target="../media/image37.png"/><Relationship Id="rId8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5.svg"/><Relationship Id="rId26" Type="http://schemas.openxmlformats.org/officeDocument/2006/relationships/image" Target="../media/image30.svg"/><Relationship Id="rId39" Type="http://schemas.openxmlformats.org/officeDocument/2006/relationships/image" Target="../media/image43.png"/><Relationship Id="rId21" Type="http://schemas.openxmlformats.org/officeDocument/2006/relationships/image" Target="../media/image3.png"/><Relationship Id="rId34" Type="http://schemas.openxmlformats.org/officeDocument/2006/relationships/image" Target="../media/image38.svg"/><Relationship Id="rId7" Type="http://schemas.openxmlformats.org/officeDocument/2006/relationships/image" Target="../media/image13.png"/><Relationship Id="rId12" Type="http://schemas.openxmlformats.org/officeDocument/2006/relationships/image" Target="../media/image20.svg"/><Relationship Id="rId17" Type="http://schemas.openxmlformats.org/officeDocument/2006/relationships/image" Target="../media/image7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svg"/><Relationship Id="rId2" Type="http://schemas.openxmlformats.org/officeDocument/2006/relationships/image" Target="../media/image9.png"/><Relationship Id="rId16" Type="http://schemas.openxmlformats.org/officeDocument/2006/relationships/image" Target="../media/image24.svg"/><Relationship Id="rId20" Type="http://schemas.openxmlformats.org/officeDocument/2006/relationships/image" Target="../media/image26.sv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9.png"/><Relationship Id="rId24" Type="http://schemas.openxmlformats.org/officeDocument/2006/relationships/image" Target="../media/image28.svg"/><Relationship Id="rId32" Type="http://schemas.openxmlformats.org/officeDocument/2006/relationships/image" Target="../media/image36.svg"/><Relationship Id="rId37" Type="http://schemas.openxmlformats.org/officeDocument/2006/relationships/image" Target="../media/image41.png"/><Relationship Id="rId40" Type="http://schemas.openxmlformats.org/officeDocument/2006/relationships/image" Target="../media/image44.svg"/><Relationship Id="rId5" Type="http://schemas.openxmlformats.org/officeDocument/2006/relationships/image" Target="../media/image11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image" Target="../media/image32.svg"/><Relationship Id="rId36" Type="http://schemas.openxmlformats.org/officeDocument/2006/relationships/image" Target="../media/image40.svg"/><Relationship Id="rId10" Type="http://schemas.openxmlformats.org/officeDocument/2006/relationships/image" Target="../media/image18.svg"/><Relationship Id="rId19" Type="http://schemas.openxmlformats.org/officeDocument/2006/relationships/image" Target="../media/image5.png"/><Relationship Id="rId31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4.svg"/><Relationship Id="rId27" Type="http://schemas.openxmlformats.org/officeDocument/2006/relationships/image" Target="../media/image31.png"/><Relationship Id="rId30" Type="http://schemas.openxmlformats.org/officeDocument/2006/relationships/image" Target="../media/image34.svg"/><Relationship Id="rId35" Type="http://schemas.openxmlformats.org/officeDocument/2006/relationships/image" Target="../media/image39.png"/><Relationship Id="rId8" Type="http://schemas.openxmlformats.org/officeDocument/2006/relationships/image" Target="../media/image14.svg"/><Relationship Id="rId3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26.svg"/><Relationship Id="rId17" Type="http://schemas.openxmlformats.org/officeDocument/2006/relationships/image" Target="../media/image43.png"/><Relationship Id="rId2" Type="http://schemas.openxmlformats.org/officeDocument/2006/relationships/image" Target="../media/image2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5.png"/><Relationship Id="rId5" Type="http://schemas.openxmlformats.org/officeDocument/2006/relationships/image" Target="../media/image23.png"/><Relationship Id="rId15" Type="http://schemas.openxmlformats.org/officeDocument/2006/relationships/image" Target="../media/image41.png"/><Relationship Id="rId10" Type="http://schemas.openxmlformats.org/officeDocument/2006/relationships/image" Target="../media/image4.svg"/><Relationship Id="rId4" Type="http://schemas.openxmlformats.org/officeDocument/2006/relationships/image" Target="../media/image22.svg"/><Relationship Id="rId9" Type="http://schemas.openxmlformats.org/officeDocument/2006/relationships/image" Target="../media/image3.png"/><Relationship Id="rId1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5.svg"/><Relationship Id="rId26" Type="http://schemas.openxmlformats.org/officeDocument/2006/relationships/image" Target="../media/image30.svg"/><Relationship Id="rId39" Type="http://schemas.openxmlformats.org/officeDocument/2006/relationships/image" Target="../media/image43.png"/><Relationship Id="rId21" Type="http://schemas.openxmlformats.org/officeDocument/2006/relationships/image" Target="../media/image3.png"/><Relationship Id="rId34" Type="http://schemas.openxmlformats.org/officeDocument/2006/relationships/image" Target="../media/image38.svg"/><Relationship Id="rId7" Type="http://schemas.openxmlformats.org/officeDocument/2006/relationships/image" Target="../media/image13.png"/><Relationship Id="rId12" Type="http://schemas.openxmlformats.org/officeDocument/2006/relationships/image" Target="../media/image20.svg"/><Relationship Id="rId17" Type="http://schemas.openxmlformats.org/officeDocument/2006/relationships/image" Target="../media/image7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svg"/><Relationship Id="rId2" Type="http://schemas.openxmlformats.org/officeDocument/2006/relationships/image" Target="../media/image9.png"/><Relationship Id="rId16" Type="http://schemas.openxmlformats.org/officeDocument/2006/relationships/image" Target="../media/image24.svg"/><Relationship Id="rId20" Type="http://schemas.openxmlformats.org/officeDocument/2006/relationships/image" Target="../media/image26.sv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9.png"/><Relationship Id="rId24" Type="http://schemas.openxmlformats.org/officeDocument/2006/relationships/image" Target="../media/image28.svg"/><Relationship Id="rId32" Type="http://schemas.openxmlformats.org/officeDocument/2006/relationships/image" Target="../media/image36.svg"/><Relationship Id="rId37" Type="http://schemas.openxmlformats.org/officeDocument/2006/relationships/image" Target="../media/image41.png"/><Relationship Id="rId40" Type="http://schemas.openxmlformats.org/officeDocument/2006/relationships/image" Target="../media/image44.svg"/><Relationship Id="rId5" Type="http://schemas.openxmlformats.org/officeDocument/2006/relationships/image" Target="../media/image11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image" Target="../media/image32.svg"/><Relationship Id="rId36" Type="http://schemas.openxmlformats.org/officeDocument/2006/relationships/image" Target="../media/image40.svg"/><Relationship Id="rId10" Type="http://schemas.openxmlformats.org/officeDocument/2006/relationships/image" Target="../media/image18.svg"/><Relationship Id="rId19" Type="http://schemas.openxmlformats.org/officeDocument/2006/relationships/image" Target="../media/image5.png"/><Relationship Id="rId31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4.svg"/><Relationship Id="rId27" Type="http://schemas.openxmlformats.org/officeDocument/2006/relationships/image" Target="../media/image31.png"/><Relationship Id="rId30" Type="http://schemas.openxmlformats.org/officeDocument/2006/relationships/image" Target="../media/image34.svg"/><Relationship Id="rId35" Type="http://schemas.openxmlformats.org/officeDocument/2006/relationships/image" Target="../media/image39.png"/><Relationship Id="rId8" Type="http://schemas.openxmlformats.org/officeDocument/2006/relationships/image" Target="../media/image14.svg"/><Relationship Id="rId3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22.svg"/><Relationship Id="rId4" Type="http://schemas.openxmlformats.org/officeDocument/2006/relationships/image" Target="../media/image4.sv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22.svg"/><Relationship Id="rId4" Type="http://schemas.openxmlformats.org/officeDocument/2006/relationships/image" Target="../media/image4.sv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48.svg"/><Relationship Id="rId20" Type="http://schemas.openxmlformats.org/officeDocument/2006/relationships/image" Target="../media/image5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47.png"/><Relationship Id="rId10" Type="http://schemas.openxmlformats.org/officeDocument/2006/relationships/image" Target="../media/image22.svg"/><Relationship Id="rId19" Type="http://schemas.openxmlformats.org/officeDocument/2006/relationships/image" Target="../media/image51.png"/><Relationship Id="rId4" Type="http://schemas.openxmlformats.org/officeDocument/2006/relationships/image" Target="../media/image4.svg"/><Relationship Id="rId9" Type="http://schemas.openxmlformats.org/officeDocument/2006/relationships/image" Target="../media/image21.png"/><Relationship Id="rId14" Type="http://schemas.openxmlformats.org/officeDocument/2006/relationships/image" Target="../media/image4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3.png"/><Relationship Id="rId21" Type="http://schemas.openxmlformats.org/officeDocument/2006/relationships/image" Target="../media/image47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43.png"/><Relationship Id="rId2" Type="http://schemas.openxmlformats.org/officeDocument/2006/relationships/image" Target="../media/image2.png"/><Relationship Id="rId16" Type="http://schemas.openxmlformats.org/officeDocument/2006/relationships/image" Target="../media/image42.svg"/><Relationship Id="rId20" Type="http://schemas.openxmlformats.org/officeDocument/2006/relationships/image" Target="../media/image5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23.png"/><Relationship Id="rId24" Type="http://schemas.openxmlformats.org/officeDocument/2006/relationships/image" Target="../media/image57.svg"/><Relationship Id="rId5" Type="http://schemas.openxmlformats.org/officeDocument/2006/relationships/image" Target="../media/image5.png"/><Relationship Id="rId15" Type="http://schemas.openxmlformats.org/officeDocument/2006/relationships/image" Target="../media/image41.png"/><Relationship Id="rId23" Type="http://schemas.openxmlformats.org/officeDocument/2006/relationships/image" Target="../media/image56.png"/><Relationship Id="rId10" Type="http://schemas.openxmlformats.org/officeDocument/2006/relationships/image" Target="../media/image22.svg"/><Relationship Id="rId19" Type="http://schemas.openxmlformats.org/officeDocument/2006/relationships/image" Target="../media/image54.png"/><Relationship Id="rId4" Type="http://schemas.openxmlformats.org/officeDocument/2006/relationships/image" Target="../media/image4.svg"/><Relationship Id="rId9" Type="http://schemas.openxmlformats.org/officeDocument/2006/relationships/image" Target="../media/image21.png"/><Relationship Id="rId14" Type="http://schemas.openxmlformats.org/officeDocument/2006/relationships/image" Target="../media/image40.svg"/><Relationship Id="rId22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5.png"/><Relationship Id="rId5" Type="http://schemas.openxmlformats.org/officeDocument/2006/relationships/image" Target="../media/image23.png"/><Relationship Id="rId10" Type="http://schemas.openxmlformats.org/officeDocument/2006/relationships/image" Target="../media/image4.svg"/><Relationship Id="rId4" Type="http://schemas.openxmlformats.org/officeDocument/2006/relationships/image" Target="../media/image25.svg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40334"/>
            <a:ext cx="12192000" cy="1106957"/>
          </a:xfrm>
        </p:spPr>
        <p:txBody>
          <a:bodyPr>
            <a:normAutofit fontScale="90000"/>
          </a:bodyPr>
          <a:lstStyle/>
          <a:p>
            <a:r>
              <a:rPr lang="nl-NL" sz="6600" dirty="0">
                <a:latin typeface="True North Textures" panose="02000504000000020004" pitchFamily="50" charset="0"/>
              </a:rPr>
              <a:t>Smart Warehouse </a:t>
            </a:r>
            <a:r>
              <a:rPr lang="nl-NL" sz="6600" dirty="0" err="1">
                <a:latin typeface="True North Textures" panose="02000504000000020004" pitchFamily="50" charset="0"/>
              </a:rPr>
              <a:t>Slotting</a:t>
            </a:r>
            <a:endParaRPr lang="nl-NL" sz="6600" dirty="0">
              <a:latin typeface="True North Textures" panose="02000504000000020004" pitchFamily="50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97476" y="5273022"/>
            <a:ext cx="8123068" cy="1106957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True North Textures" panose="02000504000000020004" pitchFamily="50" charset="0"/>
              </a:rPr>
              <a:t>Market Basket Analysis </a:t>
            </a:r>
            <a:r>
              <a:rPr lang="nl-NL" sz="3600" dirty="0" err="1">
                <a:solidFill>
                  <a:schemeClr val="bg1"/>
                </a:solidFill>
                <a:latin typeface="True North Textures" panose="02000504000000020004" pitchFamily="50" charset="0"/>
              </a:rPr>
              <a:t>for</a:t>
            </a:r>
            <a:r>
              <a:rPr lang="nl-NL" sz="3600" dirty="0">
                <a:solidFill>
                  <a:schemeClr val="bg1"/>
                </a:solidFill>
                <a:latin typeface="True North Textures" panose="02000504000000020004" pitchFamily="50" charset="0"/>
              </a:rPr>
              <a:t> </a:t>
            </a:r>
            <a:r>
              <a:rPr lang="nl-NL" sz="3600" dirty="0" err="1">
                <a:solidFill>
                  <a:schemeClr val="bg1"/>
                </a:solidFill>
                <a:latin typeface="True North Textures" panose="02000504000000020004" pitchFamily="50" charset="0"/>
              </a:rPr>
              <a:t>Better</a:t>
            </a:r>
            <a:r>
              <a:rPr lang="nl-NL" sz="3600" dirty="0">
                <a:solidFill>
                  <a:schemeClr val="bg1"/>
                </a:solidFill>
                <a:latin typeface="True North Textures" panose="02000504000000020004" pitchFamily="50" charset="0"/>
              </a:rPr>
              <a:t> SKU Placement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-60580"/>
            <a:ext cx="12192000" cy="2070915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86" y="3395765"/>
            <a:ext cx="6571227" cy="14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8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3EFBC-8200-0560-D209-CB91EEEE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5FC56B8-49E8-2380-2831-3A3DF315D7AD}"/>
              </a:ext>
            </a:extLst>
          </p:cNvPr>
          <p:cNvSpPr/>
          <p:nvPr/>
        </p:nvSpPr>
        <p:spPr>
          <a:xfrm>
            <a:off x="0" y="0"/>
            <a:ext cx="12192000" cy="1418665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1402486-EF6F-7C4E-B309-9CAD934E8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E532ECB4-8C8E-4013-1E3A-0FFB1006CF07}"/>
              </a:ext>
            </a:extLst>
          </p:cNvPr>
          <p:cNvSpPr/>
          <p:nvPr/>
        </p:nvSpPr>
        <p:spPr>
          <a:xfrm>
            <a:off x="761221" y="1669325"/>
            <a:ext cx="10411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rue North Textures" panose="02000504000000020004" pitchFamily="50" charset="0"/>
              </a:rPr>
              <a:t>Aby zbudować system automatycznego projektowania layoutu magazynu, potrzebne są następujące modele danych:</a:t>
            </a: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rue North Textures" panose="02000504000000020004" pitchFamily="50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5857031-C984-3533-AA7D-2BE250EB0E5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400" dirty="0">
                <a:latin typeface="True North Textures" panose="02000504000000020004" pitchFamily="50" charset="0"/>
              </a:rPr>
              <a:t>Nasze rozwiązanie</a:t>
            </a:r>
            <a:endParaRPr lang="nl-NL" sz="5400" dirty="0">
              <a:latin typeface="True North Textures" panose="02000504000000020004" pitchFamily="50" charset="0"/>
            </a:endParaRPr>
          </a:p>
        </p:txBody>
      </p:sp>
      <p:sp>
        <p:nvSpPr>
          <p:cNvPr id="5" name="Rechthoek 13">
            <a:extLst>
              <a:ext uri="{FF2B5EF4-FFF2-40B4-BE49-F238E27FC236}">
                <a16:creationId xmlns:a16="http://schemas.microsoft.com/office/drawing/2014/main" id="{FFDBF426-E2B0-AC78-B40A-EA42E67F513E}"/>
              </a:ext>
            </a:extLst>
          </p:cNvPr>
          <p:cNvSpPr/>
          <p:nvPr/>
        </p:nvSpPr>
        <p:spPr>
          <a:xfrm>
            <a:off x="761221" y="2552764"/>
            <a:ext cx="507649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 Linie zamówień</a:t>
            </a:r>
            <a:b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</a:b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True North Textures" panose="02000504000000020004" pitchFamily="50" charset="0"/>
              </a:rPr>
              <a:t>co, ile i kiedy zamawiano</a:t>
            </a:r>
          </a:p>
          <a:p>
            <a:pPr>
              <a:spcAft>
                <a:spcPts val="600"/>
              </a:spcAft>
            </a:pPr>
            <a: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 Pary SKU ze współczynnikiem powiązania</a:t>
            </a:r>
            <a:b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</a:b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True North Textures" panose="02000504000000020004" pitchFamily="50" charset="0"/>
              </a:rPr>
              <a:t>jak często produkty występują razem</a:t>
            </a:r>
          </a:p>
          <a:p>
            <a:pPr>
              <a:spcAft>
                <a:spcPts val="600"/>
              </a:spcAft>
            </a:pPr>
            <a: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 Klastry SKU</a:t>
            </a:r>
            <a:b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</a:b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True North Textures" panose="02000504000000020004" pitchFamily="50" charset="0"/>
              </a:rPr>
              <a:t>grupy produktów często kupowanych razem</a:t>
            </a:r>
          </a:p>
          <a:p>
            <a:pPr>
              <a:spcAft>
                <a:spcPts val="600"/>
              </a:spcAft>
            </a:pPr>
            <a: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 Średnia ilość SKU w zamówieniu</a:t>
            </a:r>
          </a:p>
          <a:p>
            <a:pPr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True North Textures" panose="02000504000000020004" pitchFamily="50" charset="0"/>
              </a:rPr>
              <a:t>średnia liczba sztuk zamawianego produktu (przefiltrowana)</a:t>
            </a:r>
          </a:p>
        </p:txBody>
      </p:sp>
      <p:sp>
        <p:nvSpPr>
          <p:cNvPr id="8" name="Rechthoek 13">
            <a:extLst>
              <a:ext uri="{FF2B5EF4-FFF2-40B4-BE49-F238E27FC236}">
                <a16:creationId xmlns:a16="http://schemas.microsoft.com/office/drawing/2014/main" id="{A3A2AB2A-F5A0-782E-6CCA-65FDF925D737}"/>
              </a:ext>
            </a:extLst>
          </p:cNvPr>
          <p:cNvSpPr/>
          <p:nvPr/>
        </p:nvSpPr>
        <p:spPr>
          <a:xfrm>
            <a:off x="6096000" y="2552765"/>
            <a:ext cx="533477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Wymiary i parametry produktów</a:t>
            </a:r>
            <a:b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</a:b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True North Textures" panose="02000504000000020004" pitchFamily="50" charset="0"/>
              </a:rPr>
              <a:t>wymiary i waga SKU</a:t>
            </a:r>
          </a:p>
          <a:p>
            <a:pPr>
              <a:spcAft>
                <a:spcPts val="600"/>
              </a:spcAft>
            </a:pPr>
            <a: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 Wymiary i położenie lokacji</a:t>
            </a:r>
            <a:b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</a:b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True North Textures" panose="02000504000000020004" pitchFamily="50" charset="0"/>
              </a:rPr>
              <a:t>rozmiar i pozycja lokacji w magazynie</a:t>
            </a:r>
          </a:p>
          <a:p>
            <a:pPr>
              <a:spcAft>
                <a:spcPts val="600"/>
              </a:spcAft>
            </a:pPr>
            <a: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 Macierz pojemności lokacji</a:t>
            </a:r>
            <a:b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</a:b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True North Textures" panose="02000504000000020004" pitchFamily="50" charset="0"/>
              </a:rPr>
              <a:t>ile sztuk SKU mieści się w lokacjach</a:t>
            </a:r>
          </a:p>
          <a:p>
            <a:pPr>
              <a:spcAft>
                <a:spcPts val="600"/>
              </a:spcAft>
            </a:pPr>
            <a: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 Strefy ABC z limitami</a:t>
            </a:r>
            <a:b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</a:b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True North Textures" panose="02000504000000020004" pitchFamily="50" charset="0"/>
              </a:rPr>
              <a:t>podział magazynu wg rotacji</a:t>
            </a:r>
          </a:p>
          <a:p>
            <a:pPr>
              <a:spcAft>
                <a:spcPts val="600"/>
              </a:spcAft>
            </a:pPr>
            <a: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 Udział SKU w sprzedaży</a:t>
            </a:r>
            <a:b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</a:b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True North Textures" panose="02000504000000020004" pitchFamily="50" charset="0"/>
              </a:rPr>
              <a:t>udział produktu w sprzedaży</a:t>
            </a:r>
          </a:p>
        </p:txBody>
      </p:sp>
    </p:spTree>
    <p:extLst>
      <p:ext uri="{BB962C8B-B14F-4D97-AF65-F5344CB8AC3E}">
        <p14:creationId xmlns:p14="http://schemas.microsoft.com/office/powerpoint/2010/main" val="111571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F05DE-CCEC-0070-B32E-F8A2372DB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rafika 124" descr="Pracownik biurowy z wypełnieniem pełnym">
            <a:extLst>
              <a:ext uri="{FF2B5EF4-FFF2-40B4-BE49-F238E27FC236}">
                <a16:creationId xmlns:a16="http://schemas.microsoft.com/office/drawing/2014/main" id="{2C76E3DF-4A8E-2CB3-8F8B-1772E38A1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3155" y="2650840"/>
            <a:ext cx="288000" cy="28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BB2F96E-199D-FB27-D43A-CE2F79FBB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A92FB314-A24C-FE8E-7E83-1135EA1C55A1}"/>
              </a:ext>
            </a:extLst>
          </p:cNvPr>
          <p:cNvSpPr/>
          <p:nvPr/>
        </p:nvSpPr>
        <p:spPr>
          <a:xfrm>
            <a:off x="807395" y="1284942"/>
            <a:ext cx="10411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/>
              <a:t>Na początku przygotowujemy zestawienie produktów występujących w zamówieniach. Z analizy usuwamy zamówienia zawierające tylko jeden produkt, ponieważ nie wnoszą wartości do obliczeń współwystępowania.</a:t>
            </a:r>
            <a:endParaRPr lang="nl-NL" sz="2200" dirty="0">
              <a:latin typeface="Gotham Narrow Book" pitchFamily="50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DB5E6F5-9915-377C-7937-2E1179F9C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401611"/>
              </p:ext>
            </p:extLst>
          </p:nvPr>
        </p:nvGraphicFramePr>
        <p:xfrm>
          <a:off x="1833177" y="2615893"/>
          <a:ext cx="5083664" cy="4023360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1270916">
                  <a:extLst>
                    <a:ext uri="{9D8B030D-6E8A-4147-A177-3AD203B41FA5}">
                      <a16:colId xmlns:a16="http://schemas.microsoft.com/office/drawing/2014/main" val="467245528"/>
                    </a:ext>
                  </a:extLst>
                </a:gridCol>
                <a:gridCol w="1270916">
                  <a:extLst>
                    <a:ext uri="{9D8B030D-6E8A-4147-A177-3AD203B41FA5}">
                      <a16:colId xmlns:a16="http://schemas.microsoft.com/office/drawing/2014/main" val="3150752031"/>
                    </a:ext>
                  </a:extLst>
                </a:gridCol>
                <a:gridCol w="1270916">
                  <a:extLst>
                    <a:ext uri="{9D8B030D-6E8A-4147-A177-3AD203B41FA5}">
                      <a16:colId xmlns:a16="http://schemas.microsoft.com/office/drawing/2014/main" val="2791539591"/>
                    </a:ext>
                  </a:extLst>
                </a:gridCol>
                <a:gridCol w="1270916">
                  <a:extLst>
                    <a:ext uri="{9D8B030D-6E8A-4147-A177-3AD203B41FA5}">
                      <a16:colId xmlns:a16="http://schemas.microsoft.com/office/drawing/2014/main" val="2742305806"/>
                    </a:ext>
                  </a:extLst>
                </a:gridCol>
              </a:tblGrid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394102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164194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817516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97134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198949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604966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34970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066409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560786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71433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951537"/>
                  </a:ext>
                </a:extLst>
              </a:tr>
            </a:tbl>
          </a:graphicData>
        </a:graphic>
      </p:graphicFrame>
      <p:pic>
        <p:nvPicPr>
          <p:cNvPr id="22" name="Grafika 21" descr="Kobieta — pracownik biurowy z wypełnieniem pełnym">
            <a:extLst>
              <a:ext uri="{FF2B5EF4-FFF2-40B4-BE49-F238E27FC236}">
                <a16:creationId xmlns:a16="http://schemas.microsoft.com/office/drawing/2014/main" id="{8A518283-3081-1C0D-EBB8-3D621DD2D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3155" y="3746795"/>
            <a:ext cx="288000" cy="288000"/>
          </a:xfrm>
          <a:prstGeom prst="rect">
            <a:avLst/>
          </a:prstGeom>
        </p:spPr>
      </p:pic>
      <p:pic>
        <p:nvPicPr>
          <p:cNvPr id="24" name="Grafika 23" descr="Uczeń z wypełnieniem pełnym">
            <a:extLst>
              <a:ext uri="{FF2B5EF4-FFF2-40B4-BE49-F238E27FC236}">
                <a16:creationId xmlns:a16="http://schemas.microsoft.com/office/drawing/2014/main" id="{0BCDCE4D-7FD2-1A80-62FB-76D6B52E8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3155" y="3387848"/>
            <a:ext cx="288000" cy="288000"/>
          </a:xfrm>
          <a:prstGeom prst="rect">
            <a:avLst/>
          </a:prstGeom>
        </p:spPr>
      </p:pic>
      <p:pic>
        <p:nvPicPr>
          <p:cNvPr id="26" name="Grafika 25" descr="Użytkownik z wypełnieniem pełnym">
            <a:extLst>
              <a:ext uri="{FF2B5EF4-FFF2-40B4-BE49-F238E27FC236}">
                <a16:creationId xmlns:a16="http://schemas.microsoft.com/office/drawing/2014/main" id="{EB3F031F-77E8-E489-6838-F2B7BAC688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3155" y="6338674"/>
            <a:ext cx="288000" cy="288000"/>
          </a:xfrm>
          <a:prstGeom prst="rect">
            <a:avLst/>
          </a:prstGeom>
        </p:spPr>
      </p:pic>
      <p:pic>
        <p:nvPicPr>
          <p:cNvPr id="28" name="Grafika 27" descr="Koszyk na zakupy kontur">
            <a:extLst>
              <a:ext uri="{FF2B5EF4-FFF2-40B4-BE49-F238E27FC236}">
                <a16:creationId xmlns:a16="http://schemas.microsoft.com/office/drawing/2014/main" id="{B58A0F61-B0B9-8B10-32A5-EE6BD73225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7841" y="2809100"/>
            <a:ext cx="144000" cy="144000"/>
          </a:xfrm>
          <a:prstGeom prst="rect">
            <a:avLst/>
          </a:prstGeom>
        </p:spPr>
      </p:pic>
      <p:pic>
        <p:nvPicPr>
          <p:cNvPr id="30" name="Grafika 29" descr="Kapeluszu kowbojskim z wypełnieniem pełnym">
            <a:extLst>
              <a:ext uri="{FF2B5EF4-FFF2-40B4-BE49-F238E27FC236}">
                <a16:creationId xmlns:a16="http://schemas.microsoft.com/office/drawing/2014/main" id="{0E77D0F2-4BC9-35F2-956B-EB7D04977C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23155" y="3012316"/>
            <a:ext cx="288000" cy="288000"/>
          </a:xfrm>
          <a:prstGeom prst="rect">
            <a:avLst/>
          </a:prstGeom>
        </p:spPr>
      </p:pic>
      <p:pic>
        <p:nvPicPr>
          <p:cNvPr id="31" name="Grafika 30" descr="Koszyk na zakupy kontur">
            <a:extLst>
              <a:ext uri="{FF2B5EF4-FFF2-40B4-BE49-F238E27FC236}">
                <a16:creationId xmlns:a16="http://schemas.microsoft.com/office/drawing/2014/main" id="{BB4F4DA8-1BFE-BB40-92FF-A7145BDDCA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7841" y="3546108"/>
            <a:ext cx="144000" cy="144000"/>
          </a:xfrm>
          <a:prstGeom prst="rect">
            <a:avLst/>
          </a:prstGeom>
        </p:spPr>
      </p:pic>
      <p:pic>
        <p:nvPicPr>
          <p:cNvPr id="32" name="Grafika 31" descr="Koszyk na zakupy kontur">
            <a:extLst>
              <a:ext uri="{FF2B5EF4-FFF2-40B4-BE49-F238E27FC236}">
                <a16:creationId xmlns:a16="http://schemas.microsoft.com/office/drawing/2014/main" id="{EEE877D0-85F1-6604-78E8-F16124B820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7841" y="3170576"/>
            <a:ext cx="144000" cy="144000"/>
          </a:xfrm>
          <a:prstGeom prst="rect">
            <a:avLst/>
          </a:prstGeom>
        </p:spPr>
      </p:pic>
      <p:pic>
        <p:nvPicPr>
          <p:cNvPr id="33" name="Grafika 32" descr="Koszyk na zakupy kontur">
            <a:extLst>
              <a:ext uri="{FF2B5EF4-FFF2-40B4-BE49-F238E27FC236}">
                <a16:creationId xmlns:a16="http://schemas.microsoft.com/office/drawing/2014/main" id="{CC348495-1E7C-21AA-2771-950D9FAC9F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7841" y="3905055"/>
            <a:ext cx="144000" cy="144000"/>
          </a:xfrm>
          <a:prstGeom prst="rect">
            <a:avLst/>
          </a:prstGeom>
        </p:spPr>
      </p:pic>
      <p:pic>
        <p:nvPicPr>
          <p:cNvPr id="50" name="Grafika 49" descr="Miska z wypełnieniem pełnym">
            <a:extLst>
              <a:ext uri="{FF2B5EF4-FFF2-40B4-BE49-F238E27FC236}">
                <a16:creationId xmlns:a16="http://schemas.microsoft.com/office/drawing/2014/main" id="{BCB2598C-9278-6929-4CB6-6A46E1F38D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28617" y="2650840"/>
            <a:ext cx="288000" cy="288000"/>
          </a:xfrm>
          <a:prstGeom prst="rect">
            <a:avLst/>
          </a:prstGeom>
        </p:spPr>
      </p:pic>
      <p:pic>
        <p:nvPicPr>
          <p:cNvPr id="52" name="Grafika 51" descr="Widelec z wypełnieniem pełnym">
            <a:extLst>
              <a:ext uri="{FF2B5EF4-FFF2-40B4-BE49-F238E27FC236}">
                <a16:creationId xmlns:a16="http://schemas.microsoft.com/office/drawing/2014/main" id="{2F0B398F-06CB-B8C3-3F22-DB2340E81F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76601" y="2650840"/>
            <a:ext cx="288000" cy="288000"/>
          </a:xfrm>
          <a:prstGeom prst="rect">
            <a:avLst/>
          </a:prstGeom>
        </p:spPr>
      </p:pic>
      <p:pic>
        <p:nvPicPr>
          <p:cNvPr id="54" name="Grafika 53" descr="Łyżka z wypełnieniem pełnym">
            <a:extLst>
              <a:ext uri="{FF2B5EF4-FFF2-40B4-BE49-F238E27FC236}">
                <a16:creationId xmlns:a16="http://schemas.microsoft.com/office/drawing/2014/main" id="{6338A08B-9C31-9D8F-348A-99CF99FCB7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13033" y="2650840"/>
            <a:ext cx="288000" cy="288000"/>
          </a:xfrm>
          <a:prstGeom prst="rect">
            <a:avLst/>
          </a:prstGeom>
        </p:spPr>
      </p:pic>
      <p:pic>
        <p:nvPicPr>
          <p:cNvPr id="38" name="Grafika 37" descr="Modyfikacje i dostosowywanie z wypełnieniem pełnym">
            <a:extLst>
              <a:ext uri="{FF2B5EF4-FFF2-40B4-BE49-F238E27FC236}">
                <a16:creationId xmlns:a16="http://schemas.microsoft.com/office/drawing/2014/main" id="{8D9367A3-61D7-AFEA-F257-11430D57C0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816023" y="2650840"/>
            <a:ext cx="288000" cy="288000"/>
          </a:xfrm>
          <a:prstGeom prst="rect">
            <a:avLst/>
          </a:prstGeom>
        </p:spPr>
      </p:pic>
      <p:pic>
        <p:nvPicPr>
          <p:cNvPr id="92" name="Grafika 91" descr="Miska z wypełnieniem pełnym">
            <a:extLst>
              <a:ext uri="{FF2B5EF4-FFF2-40B4-BE49-F238E27FC236}">
                <a16:creationId xmlns:a16="http://schemas.microsoft.com/office/drawing/2014/main" id="{FF3BF477-640F-924D-6146-76D8D6A532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76601" y="3012316"/>
            <a:ext cx="288000" cy="288000"/>
          </a:xfrm>
          <a:prstGeom prst="rect">
            <a:avLst/>
          </a:prstGeom>
        </p:spPr>
      </p:pic>
      <p:pic>
        <p:nvPicPr>
          <p:cNvPr id="93" name="Grafika 92" descr="Widelec z wypełnieniem pełnym">
            <a:extLst>
              <a:ext uri="{FF2B5EF4-FFF2-40B4-BE49-F238E27FC236}">
                <a16:creationId xmlns:a16="http://schemas.microsoft.com/office/drawing/2014/main" id="{67EDDAA7-3EA8-3078-2681-FDD1E73497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16023" y="3012316"/>
            <a:ext cx="288000" cy="288000"/>
          </a:xfrm>
          <a:prstGeom prst="rect">
            <a:avLst/>
          </a:prstGeom>
        </p:spPr>
      </p:pic>
      <p:pic>
        <p:nvPicPr>
          <p:cNvPr id="94" name="Grafika 93" descr="Łyżka z wypełnieniem pełnym">
            <a:extLst>
              <a:ext uri="{FF2B5EF4-FFF2-40B4-BE49-F238E27FC236}">
                <a16:creationId xmlns:a16="http://schemas.microsoft.com/office/drawing/2014/main" id="{BF7B8B12-5887-0538-C2DE-A7F85F6057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228617" y="3012316"/>
            <a:ext cx="288000" cy="288000"/>
          </a:xfrm>
          <a:prstGeom prst="rect">
            <a:avLst/>
          </a:prstGeom>
        </p:spPr>
      </p:pic>
      <p:pic>
        <p:nvPicPr>
          <p:cNvPr id="97" name="Grafika 96" descr="Miska z wypełnieniem pełnym">
            <a:extLst>
              <a:ext uri="{FF2B5EF4-FFF2-40B4-BE49-F238E27FC236}">
                <a16:creationId xmlns:a16="http://schemas.microsoft.com/office/drawing/2014/main" id="{9FCE68EE-61CF-DE20-A690-C703C2FD49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28617" y="3387848"/>
            <a:ext cx="288000" cy="288000"/>
          </a:xfrm>
          <a:prstGeom prst="rect">
            <a:avLst/>
          </a:prstGeom>
        </p:spPr>
      </p:pic>
      <p:pic>
        <p:nvPicPr>
          <p:cNvPr id="98" name="Grafika 97" descr="Widelec z wypełnieniem pełnym">
            <a:extLst>
              <a:ext uri="{FF2B5EF4-FFF2-40B4-BE49-F238E27FC236}">
                <a16:creationId xmlns:a16="http://schemas.microsoft.com/office/drawing/2014/main" id="{6014A35E-1CBA-735F-E936-115F694577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16023" y="3387848"/>
            <a:ext cx="288000" cy="288000"/>
          </a:xfrm>
          <a:prstGeom prst="rect">
            <a:avLst/>
          </a:prstGeom>
        </p:spPr>
      </p:pic>
      <p:pic>
        <p:nvPicPr>
          <p:cNvPr id="99" name="Grafika 98" descr="Łyżka z wypełnieniem pełnym">
            <a:extLst>
              <a:ext uri="{FF2B5EF4-FFF2-40B4-BE49-F238E27FC236}">
                <a16:creationId xmlns:a16="http://schemas.microsoft.com/office/drawing/2014/main" id="{511C543A-1854-3CF0-2819-6E07450F25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13033" y="3387848"/>
            <a:ext cx="288000" cy="288000"/>
          </a:xfrm>
          <a:prstGeom prst="rect">
            <a:avLst/>
          </a:prstGeom>
        </p:spPr>
      </p:pic>
      <p:pic>
        <p:nvPicPr>
          <p:cNvPr id="101" name="Grafika 100" descr="Modyfikacje i dostosowywanie z wypełnieniem pełnym">
            <a:extLst>
              <a:ext uri="{FF2B5EF4-FFF2-40B4-BE49-F238E27FC236}">
                <a16:creationId xmlns:a16="http://schemas.microsoft.com/office/drawing/2014/main" id="{BDD35E9E-CC81-DABC-2188-4D59CAAFC3D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476601" y="3387848"/>
            <a:ext cx="288000" cy="288000"/>
          </a:xfrm>
          <a:prstGeom prst="rect">
            <a:avLst/>
          </a:prstGeom>
        </p:spPr>
      </p:pic>
      <p:pic>
        <p:nvPicPr>
          <p:cNvPr id="102" name="Grafika 101" descr="Miska z wypełnieniem pełnym">
            <a:extLst>
              <a:ext uri="{FF2B5EF4-FFF2-40B4-BE49-F238E27FC236}">
                <a16:creationId xmlns:a16="http://schemas.microsoft.com/office/drawing/2014/main" id="{85F97F78-C097-51CF-DE9C-8FAF484065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28617" y="5216191"/>
            <a:ext cx="288000" cy="288000"/>
          </a:xfrm>
          <a:prstGeom prst="rect">
            <a:avLst/>
          </a:prstGeom>
        </p:spPr>
      </p:pic>
      <p:pic>
        <p:nvPicPr>
          <p:cNvPr id="103" name="Grafika 102" descr="Widelec z wypełnieniem pełnym">
            <a:extLst>
              <a:ext uri="{FF2B5EF4-FFF2-40B4-BE49-F238E27FC236}">
                <a16:creationId xmlns:a16="http://schemas.microsoft.com/office/drawing/2014/main" id="{560B7ADE-DA9C-80E7-CFEC-ECB255BF4EC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28617" y="3746795"/>
            <a:ext cx="288000" cy="288000"/>
          </a:xfrm>
          <a:prstGeom prst="rect">
            <a:avLst/>
          </a:prstGeom>
        </p:spPr>
      </p:pic>
      <p:pic>
        <p:nvPicPr>
          <p:cNvPr id="104" name="Grafika 103" descr="Łyżka z wypełnieniem pełnym">
            <a:extLst>
              <a:ext uri="{FF2B5EF4-FFF2-40B4-BE49-F238E27FC236}">
                <a16:creationId xmlns:a16="http://schemas.microsoft.com/office/drawing/2014/main" id="{4780193A-E9C0-886F-F50E-4A0EEB0E3C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76601" y="3746795"/>
            <a:ext cx="288000" cy="288000"/>
          </a:xfrm>
          <a:prstGeom prst="rect">
            <a:avLst/>
          </a:prstGeom>
        </p:spPr>
      </p:pic>
      <p:pic>
        <p:nvPicPr>
          <p:cNvPr id="107" name="Grafika 106" descr="Miska z wypełnieniem pełnym">
            <a:extLst>
              <a:ext uri="{FF2B5EF4-FFF2-40B4-BE49-F238E27FC236}">
                <a16:creationId xmlns:a16="http://schemas.microsoft.com/office/drawing/2014/main" id="{C6737D8D-519D-74C3-A74F-09829F2A37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28617" y="4117959"/>
            <a:ext cx="288000" cy="288000"/>
          </a:xfrm>
          <a:prstGeom prst="rect">
            <a:avLst/>
          </a:prstGeom>
        </p:spPr>
      </p:pic>
      <p:pic>
        <p:nvPicPr>
          <p:cNvPr id="110" name="Grafika 109" descr="Modyfikacje i dostosowywanie z wypełnieniem pełnym">
            <a:extLst>
              <a:ext uri="{FF2B5EF4-FFF2-40B4-BE49-F238E27FC236}">
                <a16:creationId xmlns:a16="http://schemas.microsoft.com/office/drawing/2014/main" id="{F4D7DCD9-79FC-5ACF-1DF4-960D2B7FCE8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816023" y="4117959"/>
            <a:ext cx="288000" cy="288000"/>
          </a:xfrm>
          <a:prstGeom prst="rect">
            <a:avLst/>
          </a:prstGeom>
        </p:spPr>
      </p:pic>
      <p:pic>
        <p:nvPicPr>
          <p:cNvPr id="111" name="Grafika 110" descr="Modyfikacje i dostosowywanie z wypełnieniem pełnym">
            <a:extLst>
              <a:ext uri="{FF2B5EF4-FFF2-40B4-BE49-F238E27FC236}">
                <a16:creationId xmlns:a16="http://schemas.microsoft.com/office/drawing/2014/main" id="{0D9AAF43-7878-0117-5215-F252E268605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476601" y="4117959"/>
            <a:ext cx="288000" cy="288000"/>
          </a:xfrm>
          <a:prstGeom prst="rect">
            <a:avLst/>
          </a:prstGeom>
        </p:spPr>
      </p:pic>
      <p:pic>
        <p:nvPicPr>
          <p:cNvPr id="115" name="Grafika 114" descr="Modyfikacje i dostosowywanie z wypełnieniem pełnym">
            <a:extLst>
              <a:ext uri="{FF2B5EF4-FFF2-40B4-BE49-F238E27FC236}">
                <a16:creationId xmlns:a16="http://schemas.microsoft.com/office/drawing/2014/main" id="{CE9E7689-24F5-7B26-9231-66FB665F676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76601" y="4485703"/>
            <a:ext cx="288000" cy="288000"/>
          </a:xfrm>
          <a:prstGeom prst="rect">
            <a:avLst/>
          </a:prstGeom>
        </p:spPr>
      </p:pic>
      <p:pic>
        <p:nvPicPr>
          <p:cNvPr id="116" name="Grafika 115" descr="Modyfikacje i dostosowywanie z wypełnieniem pełnym">
            <a:extLst>
              <a:ext uri="{FF2B5EF4-FFF2-40B4-BE49-F238E27FC236}">
                <a16:creationId xmlns:a16="http://schemas.microsoft.com/office/drawing/2014/main" id="{5C501B18-72DD-B447-13B4-0729653FBF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228617" y="4485703"/>
            <a:ext cx="288000" cy="288000"/>
          </a:xfrm>
          <a:prstGeom prst="rect">
            <a:avLst/>
          </a:prstGeom>
        </p:spPr>
      </p:pic>
      <p:pic>
        <p:nvPicPr>
          <p:cNvPr id="121" name="Grafika 120" descr="Modyfikacje i dostosowywanie z wypełnieniem pełnym">
            <a:extLst>
              <a:ext uri="{FF2B5EF4-FFF2-40B4-BE49-F238E27FC236}">
                <a16:creationId xmlns:a16="http://schemas.microsoft.com/office/drawing/2014/main" id="{B425CC84-5D6C-FD69-EA05-D8948845880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228617" y="6338674"/>
            <a:ext cx="288000" cy="288000"/>
          </a:xfrm>
          <a:prstGeom prst="rect">
            <a:avLst/>
          </a:prstGeom>
        </p:spPr>
      </p:pic>
      <p:pic>
        <p:nvPicPr>
          <p:cNvPr id="123" name="Grafika 122" descr="Mężczyzna z wypełnieniem pełnym">
            <a:extLst>
              <a:ext uri="{FF2B5EF4-FFF2-40B4-BE49-F238E27FC236}">
                <a16:creationId xmlns:a16="http://schemas.microsoft.com/office/drawing/2014/main" id="{4B349424-6068-C831-D1E4-5EE1CC0AE0D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323155" y="4485703"/>
            <a:ext cx="288000" cy="288000"/>
          </a:xfrm>
          <a:prstGeom prst="rect">
            <a:avLst/>
          </a:prstGeom>
        </p:spPr>
      </p:pic>
      <p:pic>
        <p:nvPicPr>
          <p:cNvPr id="127" name="Grafika 126" descr="Profil męski z wypełnieniem pełnym">
            <a:extLst>
              <a:ext uri="{FF2B5EF4-FFF2-40B4-BE49-F238E27FC236}">
                <a16:creationId xmlns:a16="http://schemas.microsoft.com/office/drawing/2014/main" id="{668B7FBD-5BF5-44C9-44AF-C71178F8D8A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323155" y="4117959"/>
            <a:ext cx="288000" cy="288000"/>
          </a:xfrm>
          <a:prstGeom prst="rect">
            <a:avLst/>
          </a:prstGeom>
        </p:spPr>
      </p:pic>
      <p:pic>
        <p:nvPicPr>
          <p:cNvPr id="128" name="Grafika 127" descr="Koszyk na zakupy kontur">
            <a:extLst>
              <a:ext uri="{FF2B5EF4-FFF2-40B4-BE49-F238E27FC236}">
                <a16:creationId xmlns:a16="http://schemas.microsoft.com/office/drawing/2014/main" id="{9599CAEE-3CDD-8208-5C35-55CDC4CD20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7841" y="4276219"/>
            <a:ext cx="144000" cy="144000"/>
          </a:xfrm>
          <a:prstGeom prst="rect">
            <a:avLst/>
          </a:prstGeom>
        </p:spPr>
      </p:pic>
      <p:pic>
        <p:nvPicPr>
          <p:cNvPr id="129" name="Grafika 128" descr="Koszyk na zakupy kontur">
            <a:extLst>
              <a:ext uri="{FF2B5EF4-FFF2-40B4-BE49-F238E27FC236}">
                <a16:creationId xmlns:a16="http://schemas.microsoft.com/office/drawing/2014/main" id="{33031E78-0B33-CACB-F348-44C3B942DD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7841" y="4643963"/>
            <a:ext cx="144000" cy="144000"/>
          </a:xfrm>
          <a:prstGeom prst="rect">
            <a:avLst/>
          </a:prstGeom>
        </p:spPr>
      </p:pic>
      <p:pic>
        <p:nvPicPr>
          <p:cNvPr id="130" name="Grafika 129" descr="Koszyk na zakupy kontur">
            <a:extLst>
              <a:ext uri="{FF2B5EF4-FFF2-40B4-BE49-F238E27FC236}">
                <a16:creationId xmlns:a16="http://schemas.microsoft.com/office/drawing/2014/main" id="{DB914FD4-49D7-3CE7-166C-54A86F24A5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7841" y="6473105"/>
            <a:ext cx="144000" cy="144000"/>
          </a:xfrm>
          <a:prstGeom prst="rect">
            <a:avLst/>
          </a:prstGeom>
        </p:spPr>
      </p:pic>
      <p:pic>
        <p:nvPicPr>
          <p:cNvPr id="131" name="Grafika 130" descr="Modyfikacje i dostosowywanie z wypełnieniem pełnym">
            <a:extLst>
              <a:ext uri="{FF2B5EF4-FFF2-40B4-BE49-F238E27FC236}">
                <a16:creationId xmlns:a16="http://schemas.microsoft.com/office/drawing/2014/main" id="{0BE153B7-8332-A626-A4C3-E4726EF9062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28617" y="4864673"/>
            <a:ext cx="288000" cy="288000"/>
          </a:xfrm>
          <a:prstGeom prst="rect">
            <a:avLst/>
          </a:prstGeom>
        </p:spPr>
      </p:pic>
      <p:pic>
        <p:nvPicPr>
          <p:cNvPr id="132" name="Grafika 131" descr="Modyfikacje i dostosowywanie z wypełnieniem pełnym">
            <a:extLst>
              <a:ext uri="{FF2B5EF4-FFF2-40B4-BE49-F238E27FC236}">
                <a16:creationId xmlns:a16="http://schemas.microsoft.com/office/drawing/2014/main" id="{21B18E4C-DAEA-9EBB-9629-84E99088C5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476601" y="4840809"/>
            <a:ext cx="288000" cy="288000"/>
          </a:xfrm>
          <a:prstGeom prst="rect">
            <a:avLst/>
          </a:prstGeom>
        </p:spPr>
      </p:pic>
      <p:pic>
        <p:nvPicPr>
          <p:cNvPr id="133" name="Grafika 132" descr="Widelec z wypełnieniem pełnym">
            <a:extLst>
              <a:ext uri="{FF2B5EF4-FFF2-40B4-BE49-F238E27FC236}">
                <a16:creationId xmlns:a16="http://schemas.microsoft.com/office/drawing/2014/main" id="{3CA6801B-1D86-7838-FD93-135E7F72C7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76601" y="5216191"/>
            <a:ext cx="288000" cy="288000"/>
          </a:xfrm>
          <a:prstGeom prst="rect">
            <a:avLst/>
          </a:prstGeom>
        </p:spPr>
      </p:pic>
      <p:pic>
        <p:nvPicPr>
          <p:cNvPr id="134" name="Grafika 133" descr="Łyżka z wypełnieniem pełnym">
            <a:extLst>
              <a:ext uri="{FF2B5EF4-FFF2-40B4-BE49-F238E27FC236}">
                <a16:creationId xmlns:a16="http://schemas.microsoft.com/office/drawing/2014/main" id="{B67E022B-ED20-DCB7-53A7-FC2FDAF3763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16023" y="5198394"/>
            <a:ext cx="288000" cy="288000"/>
          </a:xfrm>
          <a:prstGeom prst="rect">
            <a:avLst/>
          </a:prstGeom>
        </p:spPr>
      </p:pic>
      <p:pic>
        <p:nvPicPr>
          <p:cNvPr id="135" name="Grafika 134" descr="Miska z wypełnieniem pełnym">
            <a:extLst>
              <a:ext uri="{FF2B5EF4-FFF2-40B4-BE49-F238E27FC236}">
                <a16:creationId xmlns:a16="http://schemas.microsoft.com/office/drawing/2014/main" id="{80625E1D-C0C4-7B80-E6C6-090B53FA55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28617" y="5570156"/>
            <a:ext cx="288000" cy="288000"/>
          </a:xfrm>
          <a:prstGeom prst="rect">
            <a:avLst/>
          </a:prstGeom>
        </p:spPr>
      </p:pic>
      <p:pic>
        <p:nvPicPr>
          <p:cNvPr id="136" name="Grafika 135" descr="Łyżka z wypełnieniem pełnym">
            <a:extLst>
              <a:ext uri="{FF2B5EF4-FFF2-40B4-BE49-F238E27FC236}">
                <a16:creationId xmlns:a16="http://schemas.microsoft.com/office/drawing/2014/main" id="{CB9AE90D-747A-DDFA-6828-05D7438C05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76601" y="5555171"/>
            <a:ext cx="288000" cy="288000"/>
          </a:xfrm>
          <a:prstGeom prst="rect">
            <a:avLst/>
          </a:prstGeom>
        </p:spPr>
      </p:pic>
      <p:pic>
        <p:nvPicPr>
          <p:cNvPr id="137" name="Grafika 136" descr="Miska z wypełnieniem pełnym">
            <a:extLst>
              <a:ext uri="{FF2B5EF4-FFF2-40B4-BE49-F238E27FC236}">
                <a16:creationId xmlns:a16="http://schemas.microsoft.com/office/drawing/2014/main" id="{F142FA6E-2DC3-1AED-AB06-66C5DAF021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28617" y="5956024"/>
            <a:ext cx="288000" cy="288000"/>
          </a:xfrm>
          <a:prstGeom prst="rect">
            <a:avLst/>
          </a:prstGeom>
        </p:spPr>
      </p:pic>
      <p:pic>
        <p:nvPicPr>
          <p:cNvPr id="138" name="Grafika 137" descr="Widelec z wypełnieniem pełnym">
            <a:extLst>
              <a:ext uri="{FF2B5EF4-FFF2-40B4-BE49-F238E27FC236}">
                <a16:creationId xmlns:a16="http://schemas.microsoft.com/office/drawing/2014/main" id="{FB5AB300-70EB-2444-3078-32FDDB5543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76601" y="5958523"/>
            <a:ext cx="288000" cy="288000"/>
          </a:xfrm>
          <a:prstGeom prst="rect">
            <a:avLst/>
          </a:prstGeom>
        </p:spPr>
      </p:pic>
      <p:pic>
        <p:nvPicPr>
          <p:cNvPr id="140" name="Grafika 139" descr="Kobieta przeciwpożarowa z wypełnieniem pełnym">
            <a:extLst>
              <a:ext uri="{FF2B5EF4-FFF2-40B4-BE49-F238E27FC236}">
                <a16:creationId xmlns:a16="http://schemas.microsoft.com/office/drawing/2014/main" id="{B0401899-0FCD-5132-7CEA-677782B93C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323155" y="5504191"/>
            <a:ext cx="288000" cy="288000"/>
          </a:xfrm>
          <a:prstGeom prst="rect">
            <a:avLst/>
          </a:prstGeom>
        </p:spPr>
      </p:pic>
      <p:pic>
        <p:nvPicPr>
          <p:cNvPr id="142" name="Grafika 141" descr="Pilot — mężczyzna z wypełnieniem pełnym">
            <a:extLst>
              <a:ext uri="{FF2B5EF4-FFF2-40B4-BE49-F238E27FC236}">
                <a16:creationId xmlns:a16="http://schemas.microsoft.com/office/drawing/2014/main" id="{581E6527-A208-DF95-5BE7-08473A3666A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323155" y="5170592"/>
            <a:ext cx="288000" cy="288000"/>
          </a:xfrm>
          <a:prstGeom prst="rect">
            <a:avLst/>
          </a:prstGeom>
        </p:spPr>
      </p:pic>
      <p:pic>
        <p:nvPicPr>
          <p:cNvPr id="144" name="Grafika 143" descr="Pracownik budowlany z wypełnieniem pełnym">
            <a:extLst>
              <a:ext uri="{FF2B5EF4-FFF2-40B4-BE49-F238E27FC236}">
                <a16:creationId xmlns:a16="http://schemas.microsoft.com/office/drawing/2014/main" id="{C1503A4E-3957-E946-230D-BDCE19188C2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323155" y="4830333"/>
            <a:ext cx="288000" cy="288000"/>
          </a:xfrm>
          <a:prstGeom prst="rect">
            <a:avLst/>
          </a:prstGeom>
        </p:spPr>
      </p:pic>
      <p:pic>
        <p:nvPicPr>
          <p:cNvPr id="146" name="Grafika 145" descr="Pracownik budowlany z wypełnieniem pełnym">
            <a:extLst>
              <a:ext uri="{FF2B5EF4-FFF2-40B4-BE49-F238E27FC236}">
                <a16:creationId xmlns:a16="http://schemas.microsoft.com/office/drawing/2014/main" id="{094CD889-2804-65E3-ED90-9EDD033361A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323155" y="5908422"/>
            <a:ext cx="288000" cy="288000"/>
          </a:xfrm>
          <a:prstGeom prst="rect">
            <a:avLst/>
          </a:prstGeom>
        </p:spPr>
      </p:pic>
      <p:pic>
        <p:nvPicPr>
          <p:cNvPr id="147" name="Grafika 146" descr="Koszyk na zakupy kontur">
            <a:extLst>
              <a:ext uri="{FF2B5EF4-FFF2-40B4-BE49-F238E27FC236}">
                <a16:creationId xmlns:a16="http://schemas.microsoft.com/office/drawing/2014/main" id="{5E6675CF-7D7B-902C-E1D2-F27A1FA8A1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7841" y="4992877"/>
            <a:ext cx="144000" cy="144000"/>
          </a:xfrm>
          <a:prstGeom prst="rect">
            <a:avLst/>
          </a:prstGeom>
        </p:spPr>
      </p:pic>
      <p:pic>
        <p:nvPicPr>
          <p:cNvPr id="148" name="Grafika 147" descr="Koszyk na zakupy kontur">
            <a:extLst>
              <a:ext uri="{FF2B5EF4-FFF2-40B4-BE49-F238E27FC236}">
                <a16:creationId xmlns:a16="http://schemas.microsoft.com/office/drawing/2014/main" id="{D78E7CF6-B8E0-7D1E-346A-2AD4E65303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7841" y="5354296"/>
            <a:ext cx="144000" cy="144000"/>
          </a:xfrm>
          <a:prstGeom prst="rect">
            <a:avLst/>
          </a:prstGeom>
        </p:spPr>
      </p:pic>
      <p:pic>
        <p:nvPicPr>
          <p:cNvPr id="149" name="Grafika 148" descr="Koszyk na zakupy kontur">
            <a:extLst>
              <a:ext uri="{FF2B5EF4-FFF2-40B4-BE49-F238E27FC236}">
                <a16:creationId xmlns:a16="http://schemas.microsoft.com/office/drawing/2014/main" id="{82679A25-A076-0E8D-1281-0F6FEB2FEF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7841" y="5694312"/>
            <a:ext cx="144000" cy="144000"/>
          </a:xfrm>
          <a:prstGeom prst="rect">
            <a:avLst/>
          </a:prstGeom>
        </p:spPr>
      </p:pic>
      <p:pic>
        <p:nvPicPr>
          <p:cNvPr id="150" name="Grafika 149" descr="Koszyk na zakupy kontur">
            <a:extLst>
              <a:ext uri="{FF2B5EF4-FFF2-40B4-BE49-F238E27FC236}">
                <a16:creationId xmlns:a16="http://schemas.microsoft.com/office/drawing/2014/main" id="{296164A3-D7A2-AC7F-65CE-9022E41D68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7841" y="6066682"/>
            <a:ext cx="144000" cy="144000"/>
          </a:xfrm>
          <a:prstGeom prst="rect">
            <a:avLst/>
          </a:prstGeom>
        </p:spPr>
      </p:pic>
      <p:cxnSp>
        <p:nvCxnSpPr>
          <p:cNvPr id="153" name="Łącznik prosty 152">
            <a:extLst>
              <a:ext uri="{FF2B5EF4-FFF2-40B4-BE49-F238E27FC236}">
                <a16:creationId xmlns:a16="http://schemas.microsoft.com/office/drawing/2014/main" id="{37B84157-8D73-DED1-102B-CEF26E61566E}"/>
              </a:ext>
            </a:extLst>
          </p:cNvPr>
          <p:cNvCxnSpPr>
            <a:cxnSpLocks/>
          </p:cNvCxnSpPr>
          <p:nvPr/>
        </p:nvCxnSpPr>
        <p:spPr>
          <a:xfrm>
            <a:off x="1145894" y="6486773"/>
            <a:ext cx="6088283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bject 2">
            <a:extLst>
              <a:ext uri="{FF2B5EF4-FFF2-40B4-BE49-F238E27FC236}">
                <a16:creationId xmlns:a16="http://schemas.microsoft.com/office/drawing/2014/main" id="{658504CA-ED69-FC91-34A9-40B0004FFFEC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A1A00D4-C03C-7F59-4125-0D769ABEFB9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Analiza </a:t>
            </a:r>
            <a:r>
              <a:rPr lang="pl-PL" sz="2800" dirty="0" err="1">
                <a:latin typeface="True North Textures" panose="02000504000000020004" pitchFamily="50" charset="0"/>
              </a:rPr>
              <a:t>zachowań</a:t>
            </a:r>
            <a:r>
              <a:rPr lang="pl-PL" sz="2800" dirty="0">
                <a:latin typeface="True North Textures" panose="02000504000000020004" pitchFamily="50" charset="0"/>
              </a:rPr>
              <a:t> klientów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zamówień (Lift)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8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A588B-0BE0-CD39-D9A9-0F6169E8F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rafika 124" descr="Pracownik biurowy z wypełnieniem pełnym">
            <a:extLst>
              <a:ext uri="{FF2B5EF4-FFF2-40B4-BE49-F238E27FC236}">
                <a16:creationId xmlns:a16="http://schemas.microsoft.com/office/drawing/2014/main" id="{F95B90D3-749F-4229-DBC9-5DD8A612E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3155" y="2650840"/>
            <a:ext cx="288000" cy="28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2CF5E30-1993-4F13-6C15-4198773D1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D0927407-DED6-060F-11D9-65A977A7C8CC}"/>
              </a:ext>
            </a:extLst>
          </p:cNvPr>
          <p:cNvSpPr/>
          <p:nvPr/>
        </p:nvSpPr>
        <p:spPr>
          <a:xfrm>
            <a:off x="796732" y="1322439"/>
            <a:ext cx="684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Gotham Narrow Book" pitchFamily="50" charset="0"/>
              </a:rPr>
              <a:t>Generujemy pary produktów</a:t>
            </a:r>
            <a:endParaRPr lang="nl-NL" sz="2200" dirty="0">
              <a:latin typeface="Gotham Narrow Book" pitchFamily="50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46261E4-9497-ACF5-B9B9-BECE7CD566DB}"/>
              </a:ext>
            </a:extLst>
          </p:cNvPr>
          <p:cNvGraphicFramePr>
            <a:graphicFrameLocks noGrp="1"/>
          </p:cNvGraphicFramePr>
          <p:nvPr/>
        </p:nvGraphicFramePr>
        <p:xfrm>
          <a:off x="1833177" y="2615893"/>
          <a:ext cx="5083664" cy="3657600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1270916">
                  <a:extLst>
                    <a:ext uri="{9D8B030D-6E8A-4147-A177-3AD203B41FA5}">
                      <a16:colId xmlns:a16="http://schemas.microsoft.com/office/drawing/2014/main" val="467245528"/>
                    </a:ext>
                  </a:extLst>
                </a:gridCol>
                <a:gridCol w="1270916">
                  <a:extLst>
                    <a:ext uri="{9D8B030D-6E8A-4147-A177-3AD203B41FA5}">
                      <a16:colId xmlns:a16="http://schemas.microsoft.com/office/drawing/2014/main" val="3150752031"/>
                    </a:ext>
                  </a:extLst>
                </a:gridCol>
                <a:gridCol w="1270916">
                  <a:extLst>
                    <a:ext uri="{9D8B030D-6E8A-4147-A177-3AD203B41FA5}">
                      <a16:colId xmlns:a16="http://schemas.microsoft.com/office/drawing/2014/main" val="2791539591"/>
                    </a:ext>
                  </a:extLst>
                </a:gridCol>
                <a:gridCol w="1270916">
                  <a:extLst>
                    <a:ext uri="{9D8B030D-6E8A-4147-A177-3AD203B41FA5}">
                      <a16:colId xmlns:a16="http://schemas.microsoft.com/office/drawing/2014/main" val="2742305806"/>
                    </a:ext>
                  </a:extLst>
                </a:gridCol>
              </a:tblGrid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394102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164194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817516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97134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198949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604966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34970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066409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560786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71433"/>
                  </a:ext>
                </a:extLst>
              </a:tr>
            </a:tbl>
          </a:graphicData>
        </a:graphic>
      </p:graphicFrame>
      <p:pic>
        <p:nvPicPr>
          <p:cNvPr id="22" name="Grafika 21" descr="Kobieta — pracownik biurowy z wypełnieniem pełnym">
            <a:extLst>
              <a:ext uri="{FF2B5EF4-FFF2-40B4-BE49-F238E27FC236}">
                <a16:creationId xmlns:a16="http://schemas.microsoft.com/office/drawing/2014/main" id="{1E99AFA0-C6B8-50FF-FCAA-7D759F506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3155" y="3746795"/>
            <a:ext cx="288000" cy="288000"/>
          </a:xfrm>
          <a:prstGeom prst="rect">
            <a:avLst/>
          </a:prstGeom>
        </p:spPr>
      </p:pic>
      <p:pic>
        <p:nvPicPr>
          <p:cNvPr id="24" name="Grafika 23" descr="Uczeń z wypełnieniem pełnym">
            <a:extLst>
              <a:ext uri="{FF2B5EF4-FFF2-40B4-BE49-F238E27FC236}">
                <a16:creationId xmlns:a16="http://schemas.microsoft.com/office/drawing/2014/main" id="{5F1A72E2-FCBF-ACFC-BBA6-52898E854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3155" y="3387848"/>
            <a:ext cx="288000" cy="288000"/>
          </a:xfrm>
          <a:prstGeom prst="rect">
            <a:avLst/>
          </a:prstGeom>
        </p:spPr>
      </p:pic>
      <p:pic>
        <p:nvPicPr>
          <p:cNvPr id="28" name="Grafika 27" descr="Koszyk na zakupy kontur">
            <a:extLst>
              <a:ext uri="{FF2B5EF4-FFF2-40B4-BE49-F238E27FC236}">
                <a16:creationId xmlns:a16="http://schemas.microsoft.com/office/drawing/2014/main" id="{A1FAADAC-4D11-A228-2255-F5D198D5D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2809100"/>
            <a:ext cx="144000" cy="144000"/>
          </a:xfrm>
          <a:prstGeom prst="rect">
            <a:avLst/>
          </a:prstGeom>
        </p:spPr>
      </p:pic>
      <p:pic>
        <p:nvPicPr>
          <p:cNvPr id="30" name="Grafika 29" descr="Kapeluszu kowbojskim z wypełnieniem pełnym">
            <a:extLst>
              <a:ext uri="{FF2B5EF4-FFF2-40B4-BE49-F238E27FC236}">
                <a16:creationId xmlns:a16="http://schemas.microsoft.com/office/drawing/2014/main" id="{95ED7C16-28FF-9331-98E9-0240C0506C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3155" y="3012316"/>
            <a:ext cx="288000" cy="288000"/>
          </a:xfrm>
          <a:prstGeom prst="rect">
            <a:avLst/>
          </a:prstGeom>
        </p:spPr>
      </p:pic>
      <p:pic>
        <p:nvPicPr>
          <p:cNvPr id="31" name="Grafika 30" descr="Koszyk na zakupy kontur">
            <a:extLst>
              <a:ext uri="{FF2B5EF4-FFF2-40B4-BE49-F238E27FC236}">
                <a16:creationId xmlns:a16="http://schemas.microsoft.com/office/drawing/2014/main" id="{7080E2B5-1713-1357-51A9-A5151ECA90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3546108"/>
            <a:ext cx="144000" cy="144000"/>
          </a:xfrm>
          <a:prstGeom prst="rect">
            <a:avLst/>
          </a:prstGeom>
        </p:spPr>
      </p:pic>
      <p:pic>
        <p:nvPicPr>
          <p:cNvPr id="32" name="Grafika 31" descr="Koszyk na zakupy kontur">
            <a:extLst>
              <a:ext uri="{FF2B5EF4-FFF2-40B4-BE49-F238E27FC236}">
                <a16:creationId xmlns:a16="http://schemas.microsoft.com/office/drawing/2014/main" id="{6DE4E67B-3000-1ED2-6FA8-FE695F7757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3170576"/>
            <a:ext cx="144000" cy="144000"/>
          </a:xfrm>
          <a:prstGeom prst="rect">
            <a:avLst/>
          </a:prstGeom>
        </p:spPr>
      </p:pic>
      <p:pic>
        <p:nvPicPr>
          <p:cNvPr id="33" name="Grafika 32" descr="Koszyk na zakupy kontur">
            <a:extLst>
              <a:ext uri="{FF2B5EF4-FFF2-40B4-BE49-F238E27FC236}">
                <a16:creationId xmlns:a16="http://schemas.microsoft.com/office/drawing/2014/main" id="{31F6AD7C-BC0F-B70D-A618-68943038C1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3905055"/>
            <a:ext cx="144000" cy="144000"/>
          </a:xfrm>
          <a:prstGeom prst="rect">
            <a:avLst/>
          </a:prstGeom>
        </p:spPr>
      </p:pic>
      <p:pic>
        <p:nvPicPr>
          <p:cNvPr id="50" name="Grafika 49" descr="Miska z wypełnieniem pełnym">
            <a:extLst>
              <a:ext uri="{FF2B5EF4-FFF2-40B4-BE49-F238E27FC236}">
                <a16:creationId xmlns:a16="http://schemas.microsoft.com/office/drawing/2014/main" id="{53AEDD10-B908-B8DA-0FF8-157C78469D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8617" y="2650840"/>
            <a:ext cx="288000" cy="288000"/>
          </a:xfrm>
          <a:prstGeom prst="rect">
            <a:avLst/>
          </a:prstGeom>
        </p:spPr>
      </p:pic>
      <p:pic>
        <p:nvPicPr>
          <p:cNvPr id="52" name="Grafika 51" descr="Widelec z wypełnieniem pełnym">
            <a:extLst>
              <a:ext uri="{FF2B5EF4-FFF2-40B4-BE49-F238E27FC236}">
                <a16:creationId xmlns:a16="http://schemas.microsoft.com/office/drawing/2014/main" id="{529D65BB-21F0-0532-2FD7-561FC8489B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76601" y="2650840"/>
            <a:ext cx="288000" cy="288000"/>
          </a:xfrm>
          <a:prstGeom prst="rect">
            <a:avLst/>
          </a:prstGeom>
        </p:spPr>
      </p:pic>
      <p:pic>
        <p:nvPicPr>
          <p:cNvPr id="54" name="Grafika 53" descr="Łyżka z wypełnieniem pełnym">
            <a:extLst>
              <a:ext uri="{FF2B5EF4-FFF2-40B4-BE49-F238E27FC236}">
                <a16:creationId xmlns:a16="http://schemas.microsoft.com/office/drawing/2014/main" id="{EA59B13F-EFC6-5260-E947-4316D92CC2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13033" y="2650840"/>
            <a:ext cx="288000" cy="288000"/>
          </a:xfrm>
          <a:prstGeom prst="rect">
            <a:avLst/>
          </a:prstGeom>
        </p:spPr>
      </p:pic>
      <p:sp>
        <p:nvSpPr>
          <p:cNvPr id="80" name="Rechthoek 13">
            <a:extLst>
              <a:ext uri="{FF2B5EF4-FFF2-40B4-BE49-F238E27FC236}">
                <a16:creationId xmlns:a16="http://schemas.microsoft.com/office/drawing/2014/main" id="{E423EEB1-3D7F-E95E-849C-48352FCB708F}"/>
              </a:ext>
            </a:extLst>
          </p:cNvPr>
          <p:cNvSpPr/>
          <p:nvPr/>
        </p:nvSpPr>
        <p:spPr>
          <a:xfrm>
            <a:off x="796732" y="1728703"/>
            <a:ext cx="684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Gotham Narrow Book" pitchFamily="50" charset="0"/>
              </a:rPr>
              <a:t>Liczymy ile razy pary występują w koszykach</a:t>
            </a:r>
            <a:endParaRPr lang="nl-NL" sz="2200" dirty="0">
              <a:latin typeface="Gotham Narrow Book" pitchFamily="50" charset="0"/>
            </a:endParaRPr>
          </a:p>
        </p:txBody>
      </p:sp>
      <p:pic>
        <p:nvPicPr>
          <p:cNvPr id="2" name="Grafika 1" descr="Miska z wypełnieniem pełnym">
            <a:extLst>
              <a:ext uri="{FF2B5EF4-FFF2-40B4-BE49-F238E27FC236}">
                <a16:creationId xmlns:a16="http://schemas.microsoft.com/office/drawing/2014/main" id="{C4F1A9AB-16CB-9953-3384-6744C5B281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55277" y="1952357"/>
            <a:ext cx="453600" cy="453600"/>
          </a:xfrm>
          <a:prstGeom prst="rect">
            <a:avLst/>
          </a:prstGeom>
        </p:spPr>
      </p:pic>
      <p:sp>
        <p:nvSpPr>
          <p:cNvPr id="5" name="Znak plus 4">
            <a:extLst>
              <a:ext uri="{FF2B5EF4-FFF2-40B4-BE49-F238E27FC236}">
                <a16:creationId xmlns:a16="http://schemas.microsoft.com/office/drawing/2014/main" id="{2D4C5ADD-3AE1-2513-564B-CA0DA3F1B6FC}"/>
              </a:ext>
            </a:extLst>
          </p:cNvPr>
          <p:cNvSpPr/>
          <p:nvPr/>
        </p:nvSpPr>
        <p:spPr>
          <a:xfrm>
            <a:off x="8463339" y="2071581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694CBEDD-0C87-557E-70CB-740F10BCA630}"/>
              </a:ext>
            </a:extLst>
          </p:cNvPr>
          <p:cNvSpPr/>
          <p:nvPr/>
        </p:nvSpPr>
        <p:spPr>
          <a:xfrm>
            <a:off x="9428630" y="2041349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fika 9" descr="Miska z wypełnieniem pełnym">
            <a:extLst>
              <a:ext uri="{FF2B5EF4-FFF2-40B4-BE49-F238E27FC236}">
                <a16:creationId xmlns:a16="http://schemas.microsoft.com/office/drawing/2014/main" id="{D89614A9-8BA3-7707-09E6-04AE7AB1CD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55277" y="2490247"/>
            <a:ext cx="453600" cy="453600"/>
          </a:xfrm>
          <a:prstGeom prst="rect">
            <a:avLst/>
          </a:prstGeom>
        </p:spPr>
      </p:pic>
      <p:sp>
        <p:nvSpPr>
          <p:cNvPr id="11" name="Znak plus 10">
            <a:extLst>
              <a:ext uri="{FF2B5EF4-FFF2-40B4-BE49-F238E27FC236}">
                <a16:creationId xmlns:a16="http://schemas.microsoft.com/office/drawing/2014/main" id="{ADDF37D1-6B33-B3FD-E5FA-1038567942C2}"/>
              </a:ext>
            </a:extLst>
          </p:cNvPr>
          <p:cNvSpPr/>
          <p:nvPr/>
        </p:nvSpPr>
        <p:spPr>
          <a:xfrm>
            <a:off x="8463339" y="2609471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Grafika 11" descr="Widelec z wypełnieniem pełnym">
            <a:extLst>
              <a:ext uri="{FF2B5EF4-FFF2-40B4-BE49-F238E27FC236}">
                <a16:creationId xmlns:a16="http://schemas.microsoft.com/office/drawing/2014/main" id="{C2C39FD5-46E2-B068-B678-3ACEB089CA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16755" y="2490247"/>
            <a:ext cx="453600" cy="453600"/>
          </a:xfrm>
          <a:prstGeom prst="rect">
            <a:avLst/>
          </a:prstGeom>
        </p:spPr>
      </p:pic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7DC06648-1DC3-66BF-5741-F3ABD32CFB14}"/>
              </a:ext>
            </a:extLst>
          </p:cNvPr>
          <p:cNvSpPr/>
          <p:nvPr/>
        </p:nvSpPr>
        <p:spPr>
          <a:xfrm>
            <a:off x="9428630" y="2579239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Grafika 14" descr="Miska z wypełnieniem pełnym">
            <a:extLst>
              <a:ext uri="{FF2B5EF4-FFF2-40B4-BE49-F238E27FC236}">
                <a16:creationId xmlns:a16="http://schemas.microsoft.com/office/drawing/2014/main" id="{A1FE7EDF-F5BA-2DF0-003F-544E2FC4F4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55277" y="3031340"/>
            <a:ext cx="453600" cy="453600"/>
          </a:xfrm>
          <a:prstGeom prst="rect">
            <a:avLst/>
          </a:prstGeom>
        </p:spPr>
      </p:pic>
      <p:pic>
        <p:nvPicPr>
          <p:cNvPr id="16" name="Grafika 15" descr="Łyżka z wypełnieniem pełnym">
            <a:extLst>
              <a:ext uri="{FF2B5EF4-FFF2-40B4-BE49-F238E27FC236}">
                <a16:creationId xmlns:a16="http://schemas.microsoft.com/office/drawing/2014/main" id="{61601864-A4BA-2AA6-DCFB-B6A415B048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16755" y="3031340"/>
            <a:ext cx="453600" cy="453600"/>
          </a:xfrm>
          <a:prstGeom prst="rect">
            <a:avLst/>
          </a:prstGeom>
        </p:spPr>
      </p:pic>
      <p:sp>
        <p:nvSpPr>
          <p:cNvPr id="17" name="Znak plus 16">
            <a:extLst>
              <a:ext uri="{FF2B5EF4-FFF2-40B4-BE49-F238E27FC236}">
                <a16:creationId xmlns:a16="http://schemas.microsoft.com/office/drawing/2014/main" id="{57FAF944-BC0B-36DD-B368-F92F70A1306F}"/>
              </a:ext>
            </a:extLst>
          </p:cNvPr>
          <p:cNvSpPr/>
          <p:nvPr/>
        </p:nvSpPr>
        <p:spPr>
          <a:xfrm>
            <a:off x="8463339" y="3150564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Grafika 18" descr="Miska z wypełnieniem pełnym">
            <a:extLst>
              <a:ext uri="{FF2B5EF4-FFF2-40B4-BE49-F238E27FC236}">
                <a16:creationId xmlns:a16="http://schemas.microsoft.com/office/drawing/2014/main" id="{CA8EF85B-B927-5456-5E6A-BF84BB95C6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55277" y="3540447"/>
            <a:ext cx="453600" cy="453600"/>
          </a:xfrm>
          <a:prstGeom prst="rect">
            <a:avLst/>
          </a:prstGeom>
        </p:spPr>
      </p:pic>
      <p:sp>
        <p:nvSpPr>
          <p:cNvPr id="23" name="Znak plus 22">
            <a:extLst>
              <a:ext uri="{FF2B5EF4-FFF2-40B4-BE49-F238E27FC236}">
                <a16:creationId xmlns:a16="http://schemas.microsoft.com/office/drawing/2014/main" id="{6EA26435-82EB-3326-1E45-A7C4C33BA429}"/>
              </a:ext>
            </a:extLst>
          </p:cNvPr>
          <p:cNvSpPr/>
          <p:nvPr/>
        </p:nvSpPr>
        <p:spPr>
          <a:xfrm>
            <a:off x="8463339" y="3659671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Znak plus 26">
            <a:extLst>
              <a:ext uri="{FF2B5EF4-FFF2-40B4-BE49-F238E27FC236}">
                <a16:creationId xmlns:a16="http://schemas.microsoft.com/office/drawing/2014/main" id="{0C8F9522-2E27-78F4-C0DC-9E19F4AA9AC4}"/>
              </a:ext>
            </a:extLst>
          </p:cNvPr>
          <p:cNvSpPr/>
          <p:nvPr/>
        </p:nvSpPr>
        <p:spPr>
          <a:xfrm>
            <a:off x="8463339" y="4157476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Strzałka: w prawo 28">
            <a:extLst>
              <a:ext uri="{FF2B5EF4-FFF2-40B4-BE49-F238E27FC236}">
                <a16:creationId xmlns:a16="http://schemas.microsoft.com/office/drawing/2014/main" id="{1627E44D-20A6-46E5-9546-9F53CECBE45C}"/>
              </a:ext>
            </a:extLst>
          </p:cNvPr>
          <p:cNvSpPr/>
          <p:nvPr/>
        </p:nvSpPr>
        <p:spPr>
          <a:xfrm>
            <a:off x="9428630" y="3120332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Strzałka: w prawo 34">
            <a:extLst>
              <a:ext uri="{FF2B5EF4-FFF2-40B4-BE49-F238E27FC236}">
                <a16:creationId xmlns:a16="http://schemas.microsoft.com/office/drawing/2014/main" id="{22FF6D7C-032B-1C55-74CA-4C2175E0CA96}"/>
              </a:ext>
            </a:extLst>
          </p:cNvPr>
          <p:cNvSpPr/>
          <p:nvPr/>
        </p:nvSpPr>
        <p:spPr>
          <a:xfrm>
            <a:off x="9428630" y="3629439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Strzałka: w prawo 35">
            <a:extLst>
              <a:ext uri="{FF2B5EF4-FFF2-40B4-BE49-F238E27FC236}">
                <a16:creationId xmlns:a16="http://schemas.microsoft.com/office/drawing/2014/main" id="{B1CB7D84-864A-418A-8A8D-627132547982}"/>
              </a:ext>
            </a:extLst>
          </p:cNvPr>
          <p:cNvSpPr/>
          <p:nvPr/>
        </p:nvSpPr>
        <p:spPr>
          <a:xfrm>
            <a:off x="9428630" y="4127244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Grafika 37" descr="Modyfikacje i dostosowywanie z wypełnieniem pełnym">
            <a:extLst>
              <a:ext uri="{FF2B5EF4-FFF2-40B4-BE49-F238E27FC236}">
                <a16:creationId xmlns:a16="http://schemas.microsoft.com/office/drawing/2014/main" id="{5E3D7710-C68E-C58C-4090-F0C6FAE797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16023" y="2650840"/>
            <a:ext cx="288000" cy="288000"/>
          </a:xfrm>
          <a:prstGeom prst="rect">
            <a:avLst/>
          </a:prstGeom>
        </p:spPr>
      </p:pic>
      <p:pic>
        <p:nvPicPr>
          <p:cNvPr id="40" name="Grafika 39" descr="Modyfikacje i dostosowywanie z wypełnieniem pełnym">
            <a:extLst>
              <a:ext uri="{FF2B5EF4-FFF2-40B4-BE49-F238E27FC236}">
                <a16:creationId xmlns:a16="http://schemas.microsoft.com/office/drawing/2014/main" id="{99A2BEEB-A448-9563-08A0-04A34F67E6D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16755" y="1952357"/>
            <a:ext cx="453600" cy="453600"/>
          </a:xfrm>
          <a:prstGeom prst="rect">
            <a:avLst/>
          </a:prstGeom>
        </p:spPr>
      </p:pic>
      <p:pic>
        <p:nvPicPr>
          <p:cNvPr id="41" name="Grafika 40" descr="Modyfikacje i dostosowywanie z wypełnieniem pełnym">
            <a:extLst>
              <a:ext uri="{FF2B5EF4-FFF2-40B4-BE49-F238E27FC236}">
                <a16:creationId xmlns:a16="http://schemas.microsoft.com/office/drawing/2014/main" id="{09C47216-CD86-F6F9-3B3E-DFFFD0FF11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16755" y="3540447"/>
            <a:ext cx="453600" cy="453600"/>
          </a:xfrm>
          <a:prstGeom prst="rect">
            <a:avLst/>
          </a:prstGeom>
        </p:spPr>
      </p:pic>
      <p:pic>
        <p:nvPicPr>
          <p:cNvPr id="42" name="Grafika 41" descr="Modyfikacje i dostosowywanie z wypełnieniem pełnym">
            <a:extLst>
              <a:ext uri="{FF2B5EF4-FFF2-40B4-BE49-F238E27FC236}">
                <a16:creationId xmlns:a16="http://schemas.microsoft.com/office/drawing/2014/main" id="{F667469D-A400-310B-21C1-6FDFAA2D467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855277" y="4038252"/>
            <a:ext cx="453600" cy="453600"/>
          </a:xfrm>
          <a:prstGeom prst="rect">
            <a:avLst/>
          </a:prstGeom>
        </p:spPr>
      </p:pic>
      <p:pic>
        <p:nvPicPr>
          <p:cNvPr id="43" name="Grafika 42" descr="Widelec z wypełnieniem pełnym">
            <a:extLst>
              <a:ext uri="{FF2B5EF4-FFF2-40B4-BE49-F238E27FC236}">
                <a16:creationId xmlns:a16="http://schemas.microsoft.com/office/drawing/2014/main" id="{56924662-C7EE-1918-1B6E-3FF46A8AD7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16755" y="4038252"/>
            <a:ext cx="453600" cy="453600"/>
          </a:xfrm>
          <a:prstGeom prst="rect">
            <a:avLst/>
          </a:prstGeom>
        </p:spPr>
      </p:pic>
      <p:pic>
        <p:nvPicPr>
          <p:cNvPr id="45" name="Grafika 44" descr="Modyfikacje i dostosowywanie z wypełnieniem pełnym">
            <a:extLst>
              <a:ext uri="{FF2B5EF4-FFF2-40B4-BE49-F238E27FC236}">
                <a16:creationId xmlns:a16="http://schemas.microsoft.com/office/drawing/2014/main" id="{0E5EE973-9E82-54FC-44F1-F22BEC3C4D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855277" y="4554069"/>
            <a:ext cx="453600" cy="453600"/>
          </a:xfrm>
          <a:prstGeom prst="rect">
            <a:avLst/>
          </a:prstGeom>
        </p:spPr>
      </p:pic>
      <p:sp>
        <p:nvSpPr>
          <p:cNvPr id="46" name="Znak plus 45">
            <a:extLst>
              <a:ext uri="{FF2B5EF4-FFF2-40B4-BE49-F238E27FC236}">
                <a16:creationId xmlns:a16="http://schemas.microsoft.com/office/drawing/2014/main" id="{0D4BC1BB-D9CB-E5EF-ED6A-DDCD6F8FBA74}"/>
              </a:ext>
            </a:extLst>
          </p:cNvPr>
          <p:cNvSpPr/>
          <p:nvPr/>
        </p:nvSpPr>
        <p:spPr>
          <a:xfrm>
            <a:off x="8463339" y="4673293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7" name="Grafika 46" descr="Łyżka z wypełnieniem pełnym">
            <a:extLst>
              <a:ext uri="{FF2B5EF4-FFF2-40B4-BE49-F238E27FC236}">
                <a16:creationId xmlns:a16="http://schemas.microsoft.com/office/drawing/2014/main" id="{6EBAF09D-63DD-8D6A-EFF0-031A6D490B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16755" y="4554069"/>
            <a:ext cx="453600" cy="453600"/>
          </a:xfrm>
          <a:prstGeom prst="rect">
            <a:avLst/>
          </a:prstGeom>
        </p:spPr>
      </p:pic>
      <p:sp>
        <p:nvSpPr>
          <p:cNvPr id="48" name="Strzałka: w prawo 47">
            <a:extLst>
              <a:ext uri="{FF2B5EF4-FFF2-40B4-BE49-F238E27FC236}">
                <a16:creationId xmlns:a16="http://schemas.microsoft.com/office/drawing/2014/main" id="{343D1439-B561-77E9-63FA-8BD8A2727DA0}"/>
              </a:ext>
            </a:extLst>
          </p:cNvPr>
          <p:cNvSpPr/>
          <p:nvPr/>
        </p:nvSpPr>
        <p:spPr>
          <a:xfrm>
            <a:off x="9428630" y="4643061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9" name="Grafika 48" descr="Modyfikacje i dostosowywanie z wypełnieniem pełnym">
            <a:extLst>
              <a:ext uri="{FF2B5EF4-FFF2-40B4-BE49-F238E27FC236}">
                <a16:creationId xmlns:a16="http://schemas.microsoft.com/office/drawing/2014/main" id="{41B4ACB5-0EE0-2C34-1B31-D3A25F9D62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855277" y="5015439"/>
            <a:ext cx="453600" cy="453600"/>
          </a:xfrm>
          <a:prstGeom prst="rect">
            <a:avLst/>
          </a:prstGeom>
        </p:spPr>
      </p:pic>
      <p:sp>
        <p:nvSpPr>
          <p:cNvPr id="51" name="Znak plus 50">
            <a:extLst>
              <a:ext uri="{FF2B5EF4-FFF2-40B4-BE49-F238E27FC236}">
                <a16:creationId xmlns:a16="http://schemas.microsoft.com/office/drawing/2014/main" id="{94C57039-878D-CEA8-BC27-050F984FA886}"/>
              </a:ext>
            </a:extLst>
          </p:cNvPr>
          <p:cNvSpPr/>
          <p:nvPr/>
        </p:nvSpPr>
        <p:spPr>
          <a:xfrm>
            <a:off x="8463339" y="5134663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3" name="Grafika 52" descr="Modyfikacje i dostosowywanie z wypełnieniem pełnym">
            <a:extLst>
              <a:ext uri="{FF2B5EF4-FFF2-40B4-BE49-F238E27FC236}">
                <a16:creationId xmlns:a16="http://schemas.microsoft.com/office/drawing/2014/main" id="{A6AC33FB-E3F7-070D-4442-FECC395745E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16755" y="5015439"/>
            <a:ext cx="453600" cy="453600"/>
          </a:xfrm>
          <a:prstGeom prst="rect">
            <a:avLst/>
          </a:prstGeom>
        </p:spPr>
      </p:pic>
      <p:sp>
        <p:nvSpPr>
          <p:cNvPr id="55" name="Strzałka: w prawo 54">
            <a:extLst>
              <a:ext uri="{FF2B5EF4-FFF2-40B4-BE49-F238E27FC236}">
                <a16:creationId xmlns:a16="http://schemas.microsoft.com/office/drawing/2014/main" id="{C1F43943-2A5F-2406-6DEE-C08AC1870D9B}"/>
              </a:ext>
            </a:extLst>
          </p:cNvPr>
          <p:cNvSpPr/>
          <p:nvPr/>
        </p:nvSpPr>
        <p:spPr>
          <a:xfrm>
            <a:off x="9428630" y="5104431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7" name="Grafika 56" descr="Widelec z wypełnieniem pełnym">
            <a:extLst>
              <a:ext uri="{FF2B5EF4-FFF2-40B4-BE49-F238E27FC236}">
                <a16:creationId xmlns:a16="http://schemas.microsoft.com/office/drawing/2014/main" id="{38B5B03A-4D8B-330D-B262-AA5CA6E9F0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5277" y="5580474"/>
            <a:ext cx="453600" cy="453600"/>
          </a:xfrm>
          <a:prstGeom prst="rect">
            <a:avLst/>
          </a:prstGeom>
        </p:spPr>
      </p:pic>
      <p:sp>
        <p:nvSpPr>
          <p:cNvPr id="59" name="Znak plus 58">
            <a:extLst>
              <a:ext uri="{FF2B5EF4-FFF2-40B4-BE49-F238E27FC236}">
                <a16:creationId xmlns:a16="http://schemas.microsoft.com/office/drawing/2014/main" id="{36F49730-4036-FE75-2EB9-C3EF654D449F}"/>
              </a:ext>
            </a:extLst>
          </p:cNvPr>
          <p:cNvSpPr/>
          <p:nvPr/>
        </p:nvSpPr>
        <p:spPr>
          <a:xfrm>
            <a:off x="8463339" y="5699698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" name="Grafika 60" descr="Łyżka z wypełnieniem pełnym">
            <a:extLst>
              <a:ext uri="{FF2B5EF4-FFF2-40B4-BE49-F238E27FC236}">
                <a16:creationId xmlns:a16="http://schemas.microsoft.com/office/drawing/2014/main" id="{3B8900F4-4F18-7D0F-A84A-81F6C2FFD3C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16755" y="5580474"/>
            <a:ext cx="453600" cy="453600"/>
          </a:xfrm>
          <a:prstGeom prst="rect">
            <a:avLst/>
          </a:prstGeom>
        </p:spPr>
      </p:pic>
      <p:sp>
        <p:nvSpPr>
          <p:cNvPr id="63" name="Strzałka: w prawo 62">
            <a:extLst>
              <a:ext uri="{FF2B5EF4-FFF2-40B4-BE49-F238E27FC236}">
                <a16:creationId xmlns:a16="http://schemas.microsoft.com/office/drawing/2014/main" id="{E88A0CFD-1EC4-FAEB-A490-42EB81AC51F3}"/>
              </a:ext>
            </a:extLst>
          </p:cNvPr>
          <p:cNvSpPr/>
          <p:nvPr/>
        </p:nvSpPr>
        <p:spPr>
          <a:xfrm>
            <a:off x="9428630" y="5669466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4" name="Grafika 63" descr="Łyżka z wypełnieniem pełnym">
            <a:extLst>
              <a:ext uri="{FF2B5EF4-FFF2-40B4-BE49-F238E27FC236}">
                <a16:creationId xmlns:a16="http://schemas.microsoft.com/office/drawing/2014/main" id="{3919DCEB-3312-B7A6-3039-EB40FEC5C5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55277" y="6089244"/>
            <a:ext cx="453600" cy="453600"/>
          </a:xfrm>
          <a:prstGeom prst="rect">
            <a:avLst/>
          </a:prstGeom>
        </p:spPr>
      </p:pic>
      <p:sp>
        <p:nvSpPr>
          <p:cNvPr id="72" name="Znak plus 71">
            <a:extLst>
              <a:ext uri="{FF2B5EF4-FFF2-40B4-BE49-F238E27FC236}">
                <a16:creationId xmlns:a16="http://schemas.microsoft.com/office/drawing/2014/main" id="{80E29232-79EA-25AD-683F-5008CDD1559E}"/>
              </a:ext>
            </a:extLst>
          </p:cNvPr>
          <p:cNvSpPr/>
          <p:nvPr/>
        </p:nvSpPr>
        <p:spPr>
          <a:xfrm>
            <a:off x="8463339" y="6208468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3" name="Grafika 72" descr="Modyfikacje i dostosowywanie z wypełnieniem pełnym">
            <a:extLst>
              <a:ext uri="{FF2B5EF4-FFF2-40B4-BE49-F238E27FC236}">
                <a16:creationId xmlns:a16="http://schemas.microsoft.com/office/drawing/2014/main" id="{54C583E8-D8DF-A6D8-BD16-EB27405F977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16755" y="6089244"/>
            <a:ext cx="453600" cy="453600"/>
          </a:xfrm>
          <a:prstGeom prst="rect">
            <a:avLst/>
          </a:prstGeom>
        </p:spPr>
      </p:pic>
      <p:sp>
        <p:nvSpPr>
          <p:cNvPr id="74" name="Strzałka: w prawo 73">
            <a:extLst>
              <a:ext uri="{FF2B5EF4-FFF2-40B4-BE49-F238E27FC236}">
                <a16:creationId xmlns:a16="http://schemas.microsoft.com/office/drawing/2014/main" id="{98626872-DFDB-8A89-D31C-05FD12C8351E}"/>
              </a:ext>
            </a:extLst>
          </p:cNvPr>
          <p:cNvSpPr/>
          <p:nvPr/>
        </p:nvSpPr>
        <p:spPr>
          <a:xfrm>
            <a:off x="9428630" y="6178236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13">
            <a:extLst>
              <a:ext uri="{FF2B5EF4-FFF2-40B4-BE49-F238E27FC236}">
                <a16:creationId xmlns:a16="http://schemas.microsoft.com/office/drawing/2014/main" id="{B04B4D0F-2640-923B-1EBC-6C55CAEA4714}"/>
              </a:ext>
            </a:extLst>
          </p:cNvPr>
          <p:cNvSpPr/>
          <p:nvPr/>
        </p:nvSpPr>
        <p:spPr>
          <a:xfrm>
            <a:off x="9909461" y="1963714"/>
            <a:ext cx="449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sz="2200" dirty="0">
                <a:latin typeface="Gotham Narrow Book" pitchFamily="50" charset="0"/>
              </a:rPr>
              <a:t>2</a:t>
            </a:r>
          </a:p>
        </p:txBody>
      </p:sp>
      <p:sp>
        <p:nvSpPr>
          <p:cNvPr id="76" name="Rechthoek 13">
            <a:extLst>
              <a:ext uri="{FF2B5EF4-FFF2-40B4-BE49-F238E27FC236}">
                <a16:creationId xmlns:a16="http://schemas.microsoft.com/office/drawing/2014/main" id="{8473445C-A061-D943-9ADD-DF7799C5786B}"/>
              </a:ext>
            </a:extLst>
          </p:cNvPr>
          <p:cNvSpPr/>
          <p:nvPr/>
        </p:nvSpPr>
        <p:spPr>
          <a:xfrm>
            <a:off x="9909461" y="2501604"/>
            <a:ext cx="449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sz="2200" dirty="0">
                <a:latin typeface="Gotham Narrow Book" pitchFamily="50" charset="0"/>
              </a:rPr>
              <a:t>5</a:t>
            </a:r>
          </a:p>
        </p:txBody>
      </p:sp>
      <p:sp>
        <p:nvSpPr>
          <p:cNvPr id="77" name="Rechthoek 13">
            <a:extLst>
              <a:ext uri="{FF2B5EF4-FFF2-40B4-BE49-F238E27FC236}">
                <a16:creationId xmlns:a16="http://schemas.microsoft.com/office/drawing/2014/main" id="{C58B2C27-5541-D7E6-70C6-E5C37C1CD544}"/>
              </a:ext>
            </a:extLst>
          </p:cNvPr>
          <p:cNvSpPr/>
          <p:nvPr/>
        </p:nvSpPr>
        <p:spPr>
          <a:xfrm>
            <a:off x="9909461" y="3042697"/>
            <a:ext cx="449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sz="2200" dirty="0">
                <a:latin typeface="Gotham Narrow Book" pitchFamily="50" charset="0"/>
              </a:rPr>
              <a:t>5</a:t>
            </a:r>
          </a:p>
        </p:txBody>
      </p:sp>
      <p:sp>
        <p:nvSpPr>
          <p:cNvPr id="78" name="Rechthoek 13">
            <a:extLst>
              <a:ext uri="{FF2B5EF4-FFF2-40B4-BE49-F238E27FC236}">
                <a16:creationId xmlns:a16="http://schemas.microsoft.com/office/drawing/2014/main" id="{5FE94BFB-13C0-E47C-A709-19F21E8B956C}"/>
              </a:ext>
            </a:extLst>
          </p:cNvPr>
          <p:cNvSpPr/>
          <p:nvPr/>
        </p:nvSpPr>
        <p:spPr>
          <a:xfrm>
            <a:off x="9909461" y="5026796"/>
            <a:ext cx="449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sz="2200" dirty="0">
                <a:latin typeface="Gotham Narrow Book" pitchFamily="50" charset="0"/>
              </a:rPr>
              <a:t>3</a:t>
            </a:r>
          </a:p>
        </p:txBody>
      </p:sp>
      <p:sp>
        <p:nvSpPr>
          <p:cNvPr id="84" name="Rechthoek 13">
            <a:extLst>
              <a:ext uri="{FF2B5EF4-FFF2-40B4-BE49-F238E27FC236}">
                <a16:creationId xmlns:a16="http://schemas.microsoft.com/office/drawing/2014/main" id="{EDBF0792-914A-C34B-CB68-7A7C825A9B5F}"/>
              </a:ext>
            </a:extLst>
          </p:cNvPr>
          <p:cNvSpPr/>
          <p:nvPr/>
        </p:nvSpPr>
        <p:spPr>
          <a:xfrm>
            <a:off x="9909461" y="4049609"/>
            <a:ext cx="449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1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85" name="Rechthoek 13">
            <a:extLst>
              <a:ext uri="{FF2B5EF4-FFF2-40B4-BE49-F238E27FC236}">
                <a16:creationId xmlns:a16="http://schemas.microsoft.com/office/drawing/2014/main" id="{F6A35CBE-EE1A-0511-BD80-01AD732AD700}"/>
              </a:ext>
            </a:extLst>
          </p:cNvPr>
          <p:cNvSpPr/>
          <p:nvPr/>
        </p:nvSpPr>
        <p:spPr>
          <a:xfrm>
            <a:off x="9909461" y="4565426"/>
            <a:ext cx="449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1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86" name="Rechthoek 13">
            <a:extLst>
              <a:ext uri="{FF2B5EF4-FFF2-40B4-BE49-F238E27FC236}">
                <a16:creationId xmlns:a16="http://schemas.microsoft.com/office/drawing/2014/main" id="{A75F01CD-80EA-38DA-FED0-45BC7F7CF2D8}"/>
              </a:ext>
            </a:extLst>
          </p:cNvPr>
          <p:cNvSpPr/>
          <p:nvPr/>
        </p:nvSpPr>
        <p:spPr>
          <a:xfrm>
            <a:off x="9909461" y="3551804"/>
            <a:ext cx="449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sz="2200" dirty="0">
                <a:latin typeface="Gotham Narrow Book" pitchFamily="50" charset="0"/>
              </a:rPr>
              <a:t>2</a:t>
            </a:r>
          </a:p>
        </p:txBody>
      </p:sp>
      <p:sp>
        <p:nvSpPr>
          <p:cNvPr id="87" name="Rechthoek 13">
            <a:extLst>
              <a:ext uri="{FF2B5EF4-FFF2-40B4-BE49-F238E27FC236}">
                <a16:creationId xmlns:a16="http://schemas.microsoft.com/office/drawing/2014/main" id="{63C2A51F-58E8-EA3A-882F-84890A40752B}"/>
              </a:ext>
            </a:extLst>
          </p:cNvPr>
          <p:cNvSpPr/>
          <p:nvPr/>
        </p:nvSpPr>
        <p:spPr>
          <a:xfrm>
            <a:off x="9909461" y="5591831"/>
            <a:ext cx="449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sz="2200" dirty="0">
                <a:latin typeface="Gotham Narrow Book" pitchFamily="50" charset="0"/>
              </a:rPr>
              <a:t>5</a:t>
            </a:r>
          </a:p>
        </p:txBody>
      </p:sp>
      <p:sp>
        <p:nvSpPr>
          <p:cNvPr id="88" name="Rechthoek 13">
            <a:extLst>
              <a:ext uri="{FF2B5EF4-FFF2-40B4-BE49-F238E27FC236}">
                <a16:creationId xmlns:a16="http://schemas.microsoft.com/office/drawing/2014/main" id="{92301105-C893-25AA-BA17-665F5AEE15C6}"/>
              </a:ext>
            </a:extLst>
          </p:cNvPr>
          <p:cNvSpPr/>
          <p:nvPr/>
        </p:nvSpPr>
        <p:spPr>
          <a:xfrm>
            <a:off x="9909461" y="6100601"/>
            <a:ext cx="449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1</a:t>
            </a:r>
            <a:endParaRPr lang="nl-NL" sz="2200" dirty="0">
              <a:latin typeface="Gotham Narrow Book" pitchFamily="50" charset="0"/>
            </a:endParaRPr>
          </a:p>
        </p:txBody>
      </p:sp>
      <p:pic>
        <p:nvPicPr>
          <p:cNvPr id="92" name="Grafika 91" descr="Miska z wypełnieniem pełnym">
            <a:extLst>
              <a:ext uri="{FF2B5EF4-FFF2-40B4-BE49-F238E27FC236}">
                <a16:creationId xmlns:a16="http://schemas.microsoft.com/office/drawing/2014/main" id="{21B2E211-787C-34E3-D369-E01C792D60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76601" y="3012316"/>
            <a:ext cx="288000" cy="288000"/>
          </a:xfrm>
          <a:prstGeom prst="rect">
            <a:avLst/>
          </a:prstGeom>
        </p:spPr>
      </p:pic>
      <p:pic>
        <p:nvPicPr>
          <p:cNvPr id="93" name="Grafika 92" descr="Widelec z wypełnieniem pełnym">
            <a:extLst>
              <a:ext uri="{FF2B5EF4-FFF2-40B4-BE49-F238E27FC236}">
                <a16:creationId xmlns:a16="http://schemas.microsoft.com/office/drawing/2014/main" id="{31356943-21E4-C459-1213-B2DE3C1816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16023" y="3012316"/>
            <a:ext cx="288000" cy="288000"/>
          </a:xfrm>
          <a:prstGeom prst="rect">
            <a:avLst/>
          </a:prstGeom>
        </p:spPr>
      </p:pic>
      <p:pic>
        <p:nvPicPr>
          <p:cNvPr id="94" name="Grafika 93" descr="Łyżka z wypełnieniem pełnym">
            <a:extLst>
              <a:ext uri="{FF2B5EF4-FFF2-40B4-BE49-F238E27FC236}">
                <a16:creationId xmlns:a16="http://schemas.microsoft.com/office/drawing/2014/main" id="{BC25AFD8-6A42-15BC-E4D2-D9686ECFD1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28617" y="3012316"/>
            <a:ext cx="288000" cy="288000"/>
          </a:xfrm>
          <a:prstGeom prst="rect">
            <a:avLst/>
          </a:prstGeom>
        </p:spPr>
      </p:pic>
      <p:pic>
        <p:nvPicPr>
          <p:cNvPr id="97" name="Grafika 96" descr="Miska z wypełnieniem pełnym">
            <a:extLst>
              <a:ext uri="{FF2B5EF4-FFF2-40B4-BE49-F238E27FC236}">
                <a16:creationId xmlns:a16="http://schemas.microsoft.com/office/drawing/2014/main" id="{AC816E94-9023-044C-23F0-2086B3DD81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8617" y="3387848"/>
            <a:ext cx="288000" cy="288000"/>
          </a:xfrm>
          <a:prstGeom prst="rect">
            <a:avLst/>
          </a:prstGeom>
        </p:spPr>
      </p:pic>
      <p:pic>
        <p:nvPicPr>
          <p:cNvPr id="98" name="Grafika 97" descr="Widelec z wypełnieniem pełnym">
            <a:extLst>
              <a:ext uri="{FF2B5EF4-FFF2-40B4-BE49-F238E27FC236}">
                <a16:creationId xmlns:a16="http://schemas.microsoft.com/office/drawing/2014/main" id="{E50EB620-6830-7F26-4F0A-C615D40541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16023" y="3387848"/>
            <a:ext cx="288000" cy="288000"/>
          </a:xfrm>
          <a:prstGeom prst="rect">
            <a:avLst/>
          </a:prstGeom>
        </p:spPr>
      </p:pic>
      <p:pic>
        <p:nvPicPr>
          <p:cNvPr id="99" name="Grafika 98" descr="Łyżka z wypełnieniem pełnym">
            <a:extLst>
              <a:ext uri="{FF2B5EF4-FFF2-40B4-BE49-F238E27FC236}">
                <a16:creationId xmlns:a16="http://schemas.microsoft.com/office/drawing/2014/main" id="{3F26FCFD-6A6B-F1BA-5AD4-9148B34506A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13033" y="3387848"/>
            <a:ext cx="288000" cy="288000"/>
          </a:xfrm>
          <a:prstGeom prst="rect">
            <a:avLst/>
          </a:prstGeom>
        </p:spPr>
      </p:pic>
      <p:pic>
        <p:nvPicPr>
          <p:cNvPr id="101" name="Grafika 100" descr="Modyfikacje i dostosowywanie z wypełnieniem pełnym">
            <a:extLst>
              <a:ext uri="{FF2B5EF4-FFF2-40B4-BE49-F238E27FC236}">
                <a16:creationId xmlns:a16="http://schemas.microsoft.com/office/drawing/2014/main" id="{C9802F15-B3F6-5EB2-C29B-1A530983A59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76601" y="3387848"/>
            <a:ext cx="288000" cy="288000"/>
          </a:xfrm>
          <a:prstGeom prst="rect">
            <a:avLst/>
          </a:prstGeom>
        </p:spPr>
      </p:pic>
      <p:pic>
        <p:nvPicPr>
          <p:cNvPr id="102" name="Grafika 101" descr="Miska z wypełnieniem pełnym">
            <a:extLst>
              <a:ext uri="{FF2B5EF4-FFF2-40B4-BE49-F238E27FC236}">
                <a16:creationId xmlns:a16="http://schemas.microsoft.com/office/drawing/2014/main" id="{960139D2-6003-1214-9649-7B6E707436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8617" y="5216191"/>
            <a:ext cx="288000" cy="288000"/>
          </a:xfrm>
          <a:prstGeom prst="rect">
            <a:avLst/>
          </a:prstGeom>
        </p:spPr>
      </p:pic>
      <p:pic>
        <p:nvPicPr>
          <p:cNvPr id="103" name="Grafika 102" descr="Widelec z wypełnieniem pełnym">
            <a:extLst>
              <a:ext uri="{FF2B5EF4-FFF2-40B4-BE49-F238E27FC236}">
                <a16:creationId xmlns:a16="http://schemas.microsoft.com/office/drawing/2014/main" id="{58DF5298-5EFD-FBC2-A3A4-15FD06018C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28617" y="3746795"/>
            <a:ext cx="288000" cy="288000"/>
          </a:xfrm>
          <a:prstGeom prst="rect">
            <a:avLst/>
          </a:prstGeom>
        </p:spPr>
      </p:pic>
      <p:pic>
        <p:nvPicPr>
          <p:cNvPr id="104" name="Grafika 103" descr="Łyżka z wypełnieniem pełnym">
            <a:extLst>
              <a:ext uri="{FF2B5EF4-FFF2-40B4-BE49-F238E27FC236}">
                <a16:creationId xmlns:a16="http://schemas.microsoft.com/office/drawing/2014/main" id="{E899A4BB-7D30-7ED9-4FA2-E59412CA8E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76601" y="3746795"/>
            <a:ext cx="288000" cy="288000"/>
          </a:xfrm>
          <a:prstGeom prst="rect">
            <a:avLst/>
          </a:prstGeom>
        </p:spPr>
      </p:pic>
      <p:pic>
        <p:nvPicPr>
          <p:cNvPr id="107" name="Grafika 106" descr="Miska z wypełnieniem pełnym">
            <a:extLst>
              <a:ext uri="{FF2B5EF4-FFF2-40B4-BE49-F238E27FC236}">
                <a16:creationId xmlns:a16="http://schemas.microsoft.com/office/drawing/2014/main" id="{8AAF03A5-2E0C-7EF3-45D5-622AFF17E1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8617" y="4117959"/>
            <a:ext cx="288000" cy="288000"/>
          </a:xfrm>
          <a:prstGeom prst="rect">
            <a:avLst/>
          </a:prstGeom>
        </p:spPr>
      </p:pic>
      <p:pic>
        <p:nvPicPr>
          <p:cNvPr id="110" name="Grafika 109" descr="Modyfikacje i dostosowywanie z wypełnieniem pełnym">
            <a:extLst>
              <a:ext uri="{FF2B5EF4-FFF2-40B4-BE49-F238E27FC236}">
                <a16:creationId xmlns:a16="http://schemas.microsoft.com/office/drawing/2014/main" id="{63B2DF50-794C-AEEF-A712-0AAC8494950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16023" y="4117959"/>
            <a:ext cx="288000" cy="288000"/>
          </a:xfrm>
          <a:prstGeom prst="rect">
            <a:avLst/>
          </a:prstGeom>
        </p:spPr>
      </p:pic>
      <p:pic>
        <p:nvPicPr>
          <p:cNvPr id="111" name="Grafika 110" descr="Modyfikacje i dostosowywanie z wypełnieniem pełnym">
            <a:extLst>
              <a:ext uri="{FF2B5EF4-FFF2-40B4-BE49-F238E27FC236}">
                <a16:creationId xmlns:a16="http://schemas.microsoft.com/office/drawing/2014/main" id="{0E3F2E3A-0B61-CC27-E4F3-7BAD60FF108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76601" y="4117959"/>
            <a:ext cx="288000" cy="288000"/>
          </a:xfrm>
          <a:prstGeom prst="rect">
            <a:avLst/>
          </a:prstGeom>
        </p:spPr>
      </p:pic>
      <p:pic>
        <p:nvPicPr>
          <p:cNvPr id="115" name="Grafika 114" descr="Modyfikacje i dostosowywanie z wypełnieniem pełnym">
            <a:extLst>
              <a:ext uri="{FF2B5EF4-FFF2-40B4-BE49-F238E27FC236}">
                <a16:creationId xmlns:a16="http://schemas.microsoft.com/office/drawing/2014/main" id="{FE279AE8-9C8C-059B-D636-896E0FACD2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76601" y="4485703"/>
            <a:ext cx="288000" cy="288000"/>
          </a:xfrm>
          <a:prstGeom prst="rect">
            <a:avLst/>
          </a:prstGeom>
        </p:spPr>
      </p:pic>
      <p:pic>
        <p:nvPicPr>
          <p:cNvPr id="116" name="Grafika 115" descr="Modyfikacje i dostosowywanie z wypełnieniem pełnym">
            <a:extLst>
              <a:ext uri="{FF2B5EF4-FFF2-40B4-BE49-F238E27FC236}">
                <a16:creationId xmlns:a16="http://schemas.microsoft.com/office/drawing/2014/main" id="{EF568D00-BE33-0569-CD11-57D91B5FE03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28617" y="4485703"/>
            <a:ext cx="288000" cy="288000"/>
          </a:xfrm>
          <a:prstGeom prst="rect">
            <a:avLst/>
          </a:prstGeom>
        </p:spPr>
      </p:pic>
      <p:pic>
        <p:nvPicPr>
          <p:cNvPr id="123" name="Grafika 122" descr="Mężczyzna z wypełnieniem pełnym">
            <a:extLst>
              <a:ext uri="{FF2B5EF4-FFF2-40B4-BE49-F238E27FC236}">
                <a16:creationId xmlns:a16="http://schemas.microsoft.com/office/drawing/2014/main" id="{06C2A3BB-03CB-AEB7-166B-9B6C7FD6CA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23155" y="4485703"/>
            <a:ext cx="288000" cy="288000"/>
          </a:xfrm>
          <a:prstGeom prst="rect">
            <a:avLst/>
          </a:prstGeom>
        </p:spPr>
      </p:pic>
      <p:pic>
        <p:nvPicPr>
          <p:cNvPr id="127" name="Grafika 126" descr="Profil męski z wypełnieniem pełnym">
            <a:extLst>
              <a:ext uri="{FF2B5EF4-FFF2-40B4-BE49-F238E27FC236}">
                <a16:creationId xmlns:a16="http://schemas.microsoft.com/office/drawing/2014/main" id="{0A60CDC4-A9CE-0F8E-C922-416DE461E72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323155" y="4117959"/>
            <a:ext cx="288000" cy="288000"/>
          </a:xfrm>
          <a:prstGeom prst="rect">
            <a:avLst/>
          </a:prstGeom>
        </p:spPr>
      </p:pic>
      <p:pic>
        <p:nvPicPr>
          <p:cNvPr id="128" name="Grafika 127" descr="Koszyk na zakupy kontur">
            <a:extLst>
              <a:ext uri="{FF2B5EF4-FFF2-40B4-BE49-F238E27FC236}">
                <a16:creationId xmlns:a16="http://schemas.microsoft.com/office/drawing/2014/main" id="{1D0F5646-ACF5-36CD-BA09-A7089D3AE4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4276219"/>
            <a:ext cx="144000" cy="144000"/>
          </a:xfrm>
          <a:prstGeom prst="rect">
            <a:avLst/>
          </a:prstGeom>
        </p:spPr>
      </p:pic>
      <p:pic>
        <p:nvPicPr>
          <p:cNvPr id="129" name="Grafika 128" descr="Koszyk na zakupy kontur">
            <a:extLst>
              <a:ext uri="{FF2B5EF4-FFF2-40B4-BE49-F238E27FC236}">
                <a16:creationId xmlns:a16="http://schemas.microsoft.com/office/drawing/2014/main" id="{33DEB922-BBFA-0C07-450C-79E1231DC0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4643963"/>
            <a:ext cx="144000" cy="144000"/>
          </a:xfrm>
          <a:prstGeom prst="rect">
            <a:avLst/>
          </a:prstGeom>
        </p:spPr>
      </p:pic>
      <p:pic>
        <p:nvPicPr>
          <p:cNvPr id="131" name="Grafika 130" descr="Modyfikacje i dostosowywanie z wypełnieniem pełnym">
            <a:extLst>
              <a:ext uri="{FF2B5EF4-FFF2-40B4-BE49-F238E27FC236}">
                <a16:creationId xmlns:a16="http://schemas.microsoft.com/office/drawing/2014/main" id="{065946AE-750C-095D-69CE-A44DD3FCC2B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228617" y="4864673"/>
            <a:ext cx="288000" cy="288000"/>
          </a:xfrm>
          <a:prstGeom prst="rect">
            <a:avLst/>
          </a:prstGeom>
        </p:spPr>
      </p:pic>
      <p:pic>
        <p:nvPicPr>
          <p:cNvPr id="132" name="Grafika 131" descr="Modyfikacje i dostosowywanie z wypełnieniem pełnym">
            <a:extLst>
              <a:ext uri="{FF2B5EF4-FFF2-40B4-BE49-F238E27FC236}">
                <a16:creationId xmlns:a16="http://schemas.microsoft.com/office/drawing/2014/main" id="{5ABA9AA6-D55F-D328-CF87-9578C8369A1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76601" y="4840809"/>
            <a:ext cx="288000" cy="288000"/>
          </a:xfrm>
          <a:prstGeom prst="rect">
            <a:avLst/>
          </a:prstGeom>
        </p:spPr>
      </p:pic>
      <p:pic>
        <p:nvPicPr>
          <p:cNvPr id="133" name="Grafika 132" descr="Widelec z wypełnieniem pełnym">
            <a:extLst>
              <a:ext uri="{FF2B5EF4-FFF2-40B4-BE49-F238E27FC236}">
                <a16:creationId xmlns:a16="http://schemas.microsoft.com/office/drawing/2014/main" id="{F8F1D624-1D1C-4EEB-5919-7094A14B63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76601" y="5216191"/>
            <a:ext cx="288000" cy="288000"/>
          </a:xfrm>
          <a:prstGeom prst="rect">
            <a:avLst/>
          </a:prstGeom>
        </p:spPr>
      </p:pic>
      <p:pic>
        <p:nvPicPr>
          <p:cNvPr id="134" name="Grafika 133" descr="Łyżka z wypełnieniem pełnym">
            <a:extLst>
              <a:ext uri="{FF2B5EF4-FFF2-40B4-BE49-F238E27FC236}">
                <a16:creationId xmlns:a16="http://schemas.microsoft.com/office/drawing/2014/main" id="{B551C2EB-8016-45D4-395E-67F870873F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16023" y="5198394"/>
            <a:ext cx="288000" cy="288000"/>
          </a:xfrm>
          <a:prstGeom prst="rect">
            <a:avLst/>
          </a:prstGeom>
        </p:spPr>
      </p:pic>
      <p:pic>
        <p:nvPicPr>
          <p:cNvPr id="135" name="Grafika 134" descr="Miska z wypełnieniem pełnym">
            <a:extLst>
              <a:ext uri="{FF2B5EF4-FFF2-40B4-BE49-F238E27FC236}">
                <a16:creationId xmlns:a16="http://schemas.microsoft.com/office/drawing/2014/main" id="{ECEC39CA-7740-01A3-C5FE-0F531020B7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8617" y="5570156"/>
            <a:ext cx="288000" cy="288000"/>
          </a:xfrm>
          <a:prstGeom prst="rect">
            <a:avLst/>
          </a:prstGeom>
        </p:spPr>
      </p:pic>
      <p:pic>
        <p:nvPicPr>
          <p:cNvPr id="136" name="Grafika 135" descr="Łyżka z wypełnieniem pełnym">
            <a:extLst>
              <a:ext uri="{FF2B5EF4-FFF2-40B4-BE49-F238E27FC236}">
                <a16:creationId xmlns:a16="http://schemas.microsoft.com/office/drawing/2014/main" id="{6C02260D-FAAC-31A7-F24D-948EB4CC5A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76601" y="5555171"/>
            <a:ext cx="288000" cy="288000"/>
          </a:xfrm>
          <a:prstGeom prst="rect">
            <a:avLst/>
          </a:prstGeom>
        </p:spPr>
      </p:pic>
      <p:pic>
        <p:nvPicPr>
          <p:cNvPr id="137" name="Grafika 136" descr="Miska z wypełnieniem pełnym">
            <a:extLst>
              <a:ext uri="{FF2B5EF4-FFF2-40B4-BE49-F238E27FC236}">
                <a16:creationId xmlns:a16="http://schemas.microsoft.com/office/drawing/2014/main" id="{71B726DC-5460-B7A2-14D6-22C717D3CE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8617" y="5956024"/>
            <a:ext cx="288000" cy="288000"/>
          </a:xfrm>
          <a:prstGeom prst="rect">
            <a:avLst/>
          </a:prstGeom>
        </p:spPr>
      </p:pic>
      <p:pic>
        <p:nvPicPr>
          <p:cNvPr id="138" name="Grafika 137" descr="Widelec z wypełnieniem pełnym">
            <a:extLst>
              <a:ext uri="{FF2B5EF4-FFF2-40B4-BE49-F238E27FC236}">
                <a16:creationId xmlns:a16="http://schemas.microsoft.com/office/drawing/2014/main" id="{2660B5B3-FB3F-A133-91CF-1108E9938E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76601" y="5958523"/>
            <a:ext cx="288000" cy="288000"/>
          </a:xfrm>
          <a:prstGeom prst="rect">
            <a:avLst/>
          </a:prstGeom>
        </p:spPr>
      </p:pic>
      <p:pic>
        <p:nvPicPr>
          <p:cNvPr id="140" name="Grafika 139" descr="Kobieta przeciwpożarowa z wypełnieniem pełnym">
            <a:extLst>
              <a:ext uri="{FF2B5EF4-FFF2-40B4-BE49-F238E27FC236}">
                <a16:creationId xmlns:a16="http://schemas.microsoft.com/office/drawing/2014/main" id="{636D54A8-4BE2-3001-67A5-784A30BEABE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323155" y="5504191"/>
            <a:ext cx="288000" cy="288000"/>
          </a:xfrm>
          <a:prstGeom prst="rect">
            <a:avLst/>
          </a:prstGeom>
        </p:spPr>
      </p:pic>
      <p:pic>
        <p:nvPicPr>
          <p:cNvPr id="142" name="Grafika 141" descr="Pilot — mężczyzna z wypełnieniem pełnym">
            <a:extLst>
              <a:ext uri="{FF2B5EF4-FFF2-40B4-BE49-F238E27FC236}">
                <a16:creationId xmlns:a16="http://schemas.microsoft.com/office/drawing/2014/main" id="{E68277FC-F00A-2559-9B8A-83F5FDE0C23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323155" y="5170592"/>
            <a:ext cx="288000" cy="288000"/>
          </a:xfrm>
          <a:prstGeom prst="rect">
            <a:avLst/>
          </a:prstGeom>
        </p:spPr>
      </p:pic>
      <p:pic>
        <p:nvPicPr>
          <p:cNvPr id="144" name="Grafika 143" descr="Pracownik budowlany z wypełnieniem pełnym">
            <a:extLst>
              <a:ext uri="{FF2B5EF4-FFF2-40B4-BE49-F238E27FC236}">
                <a16:creationId xmlns:a16="http://schemas.microsoft.com/office/drawing/2014/main" id="{B85F3A2B-7442-10E1-8EC2-7C9DEDB8827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323155" y="4830333"/>
            <a:ext cx="288000" cy="288000"/>
          </a:xfrm>
          <a:prstGeom prst="rect">
            <a:avLst/>
          </a:prstGeom>
        </p:spPr>
      </p:pic>
      <p:pic>
        <p:nvPicPr>
          <p:cNvPr id="146" name="Grafika 145" descr="Pracownik budowlany z wypełnieniem pełnym">
            <a:extLst>
              <a:ext uri="{FF2B5EF4-FFF2-40B4-BE49-F238E27FC236}">
                <a16:creationId xmlns:a16="http://schemas.microsoft.com/office/drawing/2014/main" id="{93EE3614-3434-9457-C722-F9590CAEAE0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323155" y="5908422"/>
            <a:ext cx="288000" cy="288000"/>
          </a:xfrm>
          <a:prstGeom prst="rect">
            <a:avLst/>
          </a:prstGeom>
        </p:spPr>
      </p:pic>
      <p:pic>
        <p:nvPicPr>
          <p:cNvPr id="147" name="Grafika 146" descr="Koszyk na zakupy kontur">
            <a:extLst>
              <a:ext uri="{FF2B5EF4-FFF2-40B4-BE49-F238E27FC236}">
                <a16:creationId xmlns:a16="http://schemas.microsoft.com/office/drawing/2014/main" id="{D3F6D937-15A1-91B1-DAA9-9136767447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4992877"/>
            <a:ext cx="144000" cy="144000"/>
          </a:xfrm>
          <a:prstGeom prst="rect">
            <a:avLst/>
          </a:prstGeom>
        </p:spPr>
      </p:pic>
      <p:pic>
        <p:nvPicPr>
          <p:cNvPr id="148" name="Grafika 147" descr="Koszyk na zakupy kontur">
            <a:extLst>
              <a:ext uri="{FF2B5EF4-FFF2-40B4-BE49-F238E27FC236}">
                <a16:creationId xmlns:a16="http://schemas.microsoft.com/office/drawing/2014/main" id="{D51BA568-EA65-EB04-C059-C12EA76E9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5354296"/>
            <a:ext cx="144000" cy="144000"/>
          </a:xfrm>
          <a:prstGeom prst="rect">
            <a:avLst/>
          </a:prstGeom>
        </p:spPr>
      </p:pic>
      <p:pic>
        <p:nvPicPr>
          <p:cNvPr id="149" name="Grafika 148" descr="Koszyk na zakupy kontur">
            <a:extLst>
              <a:ext uri="{FF2B5EF4-FFF2-40B4-BE49-F238E27FC236}">
                <a16:creationId xmlns:a16="http://schemas.microsoft.com/office/drawing/2014/main" id="{9E4B4A9E-C957-B1A8-6B8C-0ABA7FCF42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5694312"/>
            <a:ext cx="144000" cy="144000"/>
          </a:xfrm>
          <a:prstGeom prst="rect">
            <a:avLst/>
          </a:prstGeom>
        </p:spPr>
      </p:pic>
      <p:pic>
        <p:nvPicPr>
          <p:cNvPr id="150" name="Grafika 149" descr="Koszyk na zakupy kontur">
            <a:extLst>
              <a:ext uri="{FF2B5EF4-FFF2-40B4-BE49-F238E27FC236}">
                <a16:creationId xmlns:a16="http://schemas.microsoft.com/office/drawing/2014/main" id="{0F43E128-E60D-3370-C2C0-9904785220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6066682"/>
            <a:ext cx="144000" cy="144000"/>
          </a:xfrm>
          <a:prstGeom prst="rect">
            <a:avLst/>
          </a:prstGeom>
        </p:spPr>
      </p:pic>
      <p:sp>
        <p:nvSpPr>
          <p:cNvPr id="152" name="Tijdelijke aanduiding voor tekst 2">
            <a:extLst>
              <a:ext uri="{FF2B5EF4-FFF2-40B4-BE49-F238E27FC236}">
                <a16:creationId xmlns:a16="http://schemas.microsoft.com/office/drawing/2014/main" id="{2CC6C69E-DD56-52FF-BFD2-557D467C7820}"/>
              </a:ext>
            </a:extLst>
          </p:cNvPr>
          <p:cNvSpPr txBox="1">
            <a:spLocks/>
          </p:cNvSpPr>
          <p:nvPr/>
        </p:nvSpPr>
        <p:spPr>
          <a:xfrm>
            <a:off x="7791781" y="1428629"/>
            <a:ext cx="2937807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nl-NL" dirty="0">
                <a:latin typeface="True North Textures" panose="02000504000000020004" pitchFamily="2" charset="0"/>
              </a:rPr>
              <a:t>TOGETHER</a:t>
            </a:r>
          </a:p>
        </p:txBody>
      </p:sp>
      <p:pic>
        <p:nvPicPr>
          <p:cNvPr id="26" name="Grafika 25" descr="Znaczek 7 z wypełnieniem pełnym">
            <a:extLst>
              <a:ext uri="{FF2B5EF4-FFF2-40B4-BE49-F238E27FC236}">
                <a16:creationId xmlns:a16="http://schemas.microsoft.com/office/drawing/2014/main" id="{763AF207-E1A8-B992-570F-0D0BD08F193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8167808" y="2124505"/>
            <a:ext cx="252000" cy="252000"/>
          </a:xfrm>
          <a:prstGeom prst="rect">
            <a:avLst/>
          </a:prstGeom>
        </p:spPr>
      </p:pic>
      <p:pic>
        <p:nvPicPr>
          <p:cNvPr id="34" name="Grafika 33" descr="Znaczek 7 z wypełnieniem pełnym">
            <a:extLst>
              <a:ext uri="{FF2B5EF4-FFF2-40B4-BE49-F238E27FC236}">
                <a16:creationId xmlns:a16="http://schemas.microsoft.com/office/drawing/2014/main" id="{F3A383FB-F498-CD19-DB5D-898E20AA027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8167808" y="2648845"/>
            <a:ext cx="252000" cy="252000"/>
          </a:xfrm>
          <a:prstGeom prst="rect">
            <a:avLst/>
          </a:prstGeom>
        </p:spPr>
      </p:pic>
      <p:pic>
        <p:nvPicPr>
          <p:cNvPr id="37" name="Grafika 36" descr="Znaczek 7 z wypełnieniem pełnym">
            <a:extLst>
              <a:ext uri="{FF2B5EF4-FFF2-40B4-BE49-F238E27FC236}">
                <a16:creationId xmlns:a16="http://schemas.microsoft.com/office/drawing/2014/main" id="{FFE5BB2A-BDEF-693B-2321-2F0A2FB0A21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8167808" y="3173185"/>
            <a:ext cx="252000" cy="252000"/>
          </a:xfrm>
          <a:prstGeom prst="rect">
            <a:avLst/>
          </a:prstGeom>
        </p:spPr>
      </p:pic>
      <p:pic>
        <p:nvPicPr>
          <p:cNvPr id="39" name="Grafika 38" descr="Znaczek 7 z wypełnieniem pełnym">
            <a:extLst>
              <a:ext uri="{FF2B5EF4-FFF2-40B4-BE49-F238E27FC236}">
                <a16:creationId xmlns:a16="http://schemas.microsoft.com/office/drawing/2014/main" id="{8238AF03-1794-6BD9-DED3-B2DD71CD5FC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8167808" y="3697525"/>
            <a:ext cx="252000" cy="252000"/>
          </a:xfrm>
          <a:prstGeom prst="rect">
            <a:avLst/>
          </a:prstGeom>
        </p:spPr>
      </p:pic>
      <p:pic>
        <p:nvPicPr>
          <p:cNvPr id="44" name="Grafika 43" descr="Znaczek 4 z wypełnieniem pełnym">
            <a:extLst>
              <a:ext uri="{FF2B5EF4-FFF2-40B4-BE49-F238E27FC236}">
                <a16:creationId xmlns:a16="http://schemas.microsoft.com/office/drawing/2014/main" id="{3F6E4F0A-CEE3-3994-DD55-D11BD1E1EA1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8167808" y="4221865"/>
            <a:ext cx="252000" cy="252000"/>
          </a:xfrm>
          <a:prstGeom prst="rect">
            <a:avLst/>
          </a:prstGeom>
        </p:spPr>
      </p:pic>
      <p:pic>
        <p:nvPicPr>
          <p:cNvPr id="56" name="Grafika 55" descr="Znaczek 4 z wypełnieniem pełnym">
            <a:extLst>
              <a:ext uri="{FF2B5EF4-FFF2-40B4-BE49-F238E27FC236}">
                <a16:creationId xmlns:a16="http://schemas.microsoft.com/office/drawing/2014/main" id="{54BFFFCE-F42D-E7B2-A430-5341BFDE562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8167808" y="4746205"/>
            <a:ext cx="252000" cy="252000"/>
          </a:xfrm>
          <a:prstGeom prst="rect">
            <a:avLst/>
          </a:prstGeom>
        </p:spPr>
      </p:pic>
      <p:pic>
        <p:nvPicPr>
          <p:cNvPr id="58" name="Grafika 57" descr="Znaczek 4 z wypełnieniem pełnym">
            <a:extLst>
              <a:ext uri="{FF2B5EF4-FFF2-40B4-BE49-F238E27FC236}">
                <a16:creationId xmlns:a16="http://schemas.microsoft.com/office/drawing/2014/main" id="{16702800-E90F-454B-D400-2B36E52C28F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8167808" y="5270545"/>
            <a:ext cx="252000" cy="252000"/>
          </a:xfrm>
          <a:prstGeom prst="rect">
            <a:avLst/>
          </a:prstGeom>
        </p:spPr>
      </p:pic>
      <p:pic>
        <p:nvPicPr>
          <p:cNvPr id="60" name="Grafika 59" descr="Znaczek 4 z wypełnieniem pełnym">
            <a:extLst>
              <a:ext uri="{FF2B5EF4-FFF2-40B4-BE49-F238E27FC236}">
                <a16:creationId xmlns:a16="http://schemas.microsoft.com/office/drawing/2014/main" id="{C046C0FC-B278-93F6-DFA2-3B89A60F3BE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9139341" y="2128651"/>
            <a:ext cx="252000" cy="252000"/>
          </a:xfrm>
          <a:prstGeom prst="rect">
            <a:avLst/>
          </a:prstGeom>
        </p:spPr>
      </p:pic>
      <p:pic>
        <p:nvPicPr>
          <p:cNvPr id="62" name="Grafika 61" descr="Znaczek 4 z wypełnieniem pełnym">
            <a:extLst>
              <a:ext uri="{FF2B5EF4-FFF2-40B4-BE49-F238E27FC236}">
                <a16:creationId xmlns:a16="http://schemas.microsoft.com/office/drawing/2014/main" id="{B2D7D920-48E4-FEB6-89B1-115433444F2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9139341" y="6312442"/>
            <a:ext cx="252000" cy="252000"/>
          </a:xfrm>
          <a:prstGeom prst="rect">
            <a:avLst/>
          </a:prstGeom>
        </p:spPr>
      </p:pic>
      <p:pic>
        <p:nvPicPr>
          <p:cNvPr id="65" name="Grafika 64" descr="Znaczek 4 z wypełnieniem pełnym">
            <a:extLst>
              <a:ext uri="{FF2B5EF4-FFF2-40B4-BE49-F238E27FC236}">
                <a16:creationId xmlns:a16="http://schemas.microsoft.com/office/drawing/2014/main" id="{11A2A16F-22D6-FCAA-5154-39C4EB08DEB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9139341" y="3697573"/>
            <a:ext cx="252000" cy="252000"/>
          </a:xfrm>
          <a:prstGeom prst="rect">
            <a:avLst/>
          </a:prstGeom>
        </p:spPr>
      </p:pic>
      <p:pic>
        <p:nvPicPr>
          <p:cNvPr id="66" name="Grafika 65" descr="Znaczek 4 z wypełnieniem pełnym">
            <a:extLst>
              <a:ext uri="{FF2B5EF4-FFF2-40B4-BE49-F238E27FC236}">
                <a16:creationId xmlns:a16="http://schemas.microsoft.com/office/drawing/2014/main" id="{46E6A3C0-E08A-D028-ABF8-6E5D8203AA0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9139341" y="5266495"/>
            <a:ext cx="252000" cy="252000"/>
          </a:xfrm>
          <a:prstGeom prst="rect">
            <a:avLst/>
          </a:prstGeom>
        </p:spPr>
      </p:pic>
      <p:pic>
        <p:nvPicPr>
          <p:cNvPr id="67" name="Grafika 66" descr="Znaczek 6 z wypełnieniem pełnym">
            <a:extLst>
              <a:ext uri="{FF2B5EF4-FFF2-40B4-BE49-F238E27FC236}">
                <a16:creationId xmlns:a16="http://schemas.microsoft.com/office/drawing/2014/main" id="{8085482D-44BF-229F-842A-D09A841FA051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8167808" y="5794888"/>
            <a:ext cx="252000" cy="252000"/>
          </a:xfrm>
          <a:prstGeom prst="rect">
            <a:avLst/>
          </a:prstGeom>
        </p:spPr>
      </p:pic>
      <p:pic>
        <p:nvPicPr>
          <p:cNvPr id="68" name="Grafika 67" descr="Znaczek 6 z wypełnieniem pełnym">
            <a:extLst>
              <a:ext uri="{FF2B5EF4-FFF2-40B4-BE49-F238E27FC236}">
                <a16:creationId xmlns:a16="http://schemas.microsoft.com/office/drawing/2014/main" id="{5BE42336-D15B-659B-609D-F97CF90410A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8147454" y="6294727"/>
            <a:ext cx="252000" cy="252000"/>
          </a:xfrm>
          <a:prstGeom prst="rect">
            <a:avLst/>
          </a:prstGeom>
        </p:spPr>
      </p:pic>
      <p:pic>
        <p:nvPicPr>
          <p:cNvPr id="69" name="Grafika 68" descr="Znaczek 6 z wypełnieniem pełnym">
            <a:extLst>
              <a:ext uri="{FF2B5EF4-FFF2-40B4-BE49-F238E27FC236}">
                <a16:creationId xmlns:a16="http://schemas.microsoft.com/office/drawing/2014/main" id="{F3E0BE8B-C3FB-D69D-2A0F-DEA08B32158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9139341" y="3174599"/>
            <a:ext cx="252000" cy="252000"/>
          </a:xfrm>
          <a:prstGeom prst="rect">
            <a:avLst/>
          </a:prstGeom>
        </p:spPr>
      </p:pic>
      <p:pic>
        <p:nvPicPr>
          <p:cNvPr id="70" name="Grafika 69" descr="Znaczek 6 z wypełnieniem pełnym">
            <a:extLst>
              <a:ext uri="{FF2B5EF4-FFF2-40B4-BE49-F238E27FC236}">
                <a16:creationId xmlns:a16="http://schemas.microsoft.com/office/drawing/2014/main" id="{81CC8CA9-B3C8-5D10-550B-F12BFD295BA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9139341" y="4220547"/>
            <a:ext cx="252000" cy="252000"/>
          </a:xfrm>
          <a:prstGeom prst="rect">
            <a:avLst/>
          </a:prstGeom>
        </p:spPr>
      </p:pic>
      <p:pic>
        <p:nvPicPr>
          <p:cNvPr id="71" name="Grafika 70" descr="Znaczek 6 z wypełnieniem pełnym">
            <a:extLst>
              <a:ext uri="{FF2B5EF4-FFF2-40B4-BE49-F238E27FC236}">
                <a16:creationId xmlns:a16="http://schemas.microsoft.com/office/drawing/2014/main" id="{9E3E437F-A9FB-BA75-3D3C-C3CF0CAFD31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9139341" y="4743521"/>
            <a:ext cx="252000" cy="252000"/>
          </a:xfrm>
          <a:prstGeom prst="rect">
            <a:avLst/>
          </a:prstGeom>
        </p:spPr>
      </p:pic>
      <p:pic>
        <p:nvPicPr>
          <p:cNvPr id="79" name="Grafika 78" descr="Znaczek 6 z wypełnieniem pełnym">
            <a:extLst>
              <a:ext uri="{FF2B5EF4-FFF2-40B4-BE49-F238E27FC236}">
                <a16:creationId xmlns:a16="http://schemas.microsoft.com/office/drawing/2014/main" id="{79C1D9A1-3A9E-5227-89C5-1DFF06F44C3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9139341" y="5789469"/>
            <a:ext cx="252000" cy="252000"/>
          </a:xfrm>
          <a:prstGeom prst="rect">
            <a:avLst/>
          </a:prstGeom>
        </p:spPr>
      </p:pic>
      <p:pic>
        <p:nvPicPr>
          <p:cNvPr id="81" name="Grafika 80" descr="Znaczek 6 z wypełnieniem pełnym">
            <a:extLst>
              <a:ext uri="{FF2B5EF4-FFF2-40B4-BE49-F238E27FC236}">
                <a16:creationId xmlns:a16="http://schemas.microsoft.com/office/drawing/2014/main" id="{95A7697B-3A9D-7FFD-2FCA-1500034E8A7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9139341" y="2651625"/>
            <a:ext cx="252000" cy="252000"/>
          </a:xfrm>
          <a:prstGeom prst="rect">
            <a:avLst/>
          </a:prstGeom>
        </p:spPr>
      </p:pic>
      <p:sp>
        <p:nvSpPr>
          <p:cNvPr id="82" name="Rechthoek 13">
            <a:extLst>
              <a:ext uri="{FF2B5EF4-FFF2-40B4-BE49-F238E27FC236}">
                <a16:creationId xmlns:a16="http://schemas.microsoft.com/office/drawing/2014/main" id="{B14E1FB7-C804-B4DF-8FD5-D2FF97B31E37}"/>
              </a:ext>
            </a:extLst>
          </p:cNvPr>
          <p:cNvSpPr/>
          <p:nvPr/>
        </p:nvSpPr>
        <p:spPr>
          <a:xfrm>
            <a:off x="796732" y="2134968"/>
            <a:ext cx="684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Gotham Narrow Book" pitchFamily="50" charset="0"/>
              </a:rPr>
              <a:t>Liczymy ile razy produkty pojawiają się w koszykach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FDC9CAC-49B8-9E00-D9AF-454C970C2625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C8524FEE-AE1F-3B54-0100-CBEE833BD9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Analiza </a:t>
            </a:r>
            <a:r>
              <a:rPr lang="pl-PL" sz="2800" dirty="0" err="1">
                <a:latin typeface="True North Textures" panose="02000504000000020004" pitchFamily="50" charset="0"/>
              </a:rPr>
              <a:t>zachowań</a:t>
            </a:r>
            <a:r>
              <a:rPr lang="pl-PL" sz="2800" dirty="0">
                <a:latin typeface="True North Textures" panose="02000504000000020004" pitchFamily="50" charset="0"/>
              </a:rPr>
              <a:t> klientów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zamówień (Lift)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453A1-A6D2-A59C-0954-22CC42622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C632BC8-8D59-5727-98B4-05F04C158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278FB4B0-9D03-CEF6-F687-B504668701FF}"/>
              </a:ext>
            </a:extLst>
          </p:cNvPr>
          <p:cNvSpPr/>
          <p:nvPr/>
        </p:nvSpPr>
        <p:spPr>
          <a:xfrm>
            <a:off x="796732" y="1417325"/>
            <a:ext cx="67383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Teraz obliczamy siłę powiązań między produktami:</a:t>
            </a:r>
            <a:br>
              <a:rPr lang="pl-PL" sz="2200" dirty="0">
                <a:latin typeface="Gotham Narrow Book" pitchFamily="50" charset="0"/>
              </a:rPr>
            </a:br>
            <a:r>
              <a:rPr lang="en-US" sz="1600" i="1" dirty="0"/>
              <a:t>lift(A,B) = (</a:t>
            </a:r>
            <a:r>
              <a:rPr lang="en-US" sz="1600" i="1" dirty="0" err="1"/>
              <a:t>together_count</a:t>
            </a:r>
            <a:r>
              <a:rPr lang="en-US" sz="1600" i="1" dirty="0"/>
              <a:t> · </a:t>
            </a:r>
            <a:r>
              <a:rPr lang="en-US" sz="1600" i="1" dirty="0" err="1"/>
              <a:t>total_orders</a:t>
            </a:r>
            <a:r>
              <a:rPr lang="en-US" sz="1600" i="1" dirty="0"/>
              <a:t>) / (</a:t>
            </a:r>
            <a:r>
              <a:rPr lang="en-US" sz="1600" i="1" dirty="0" err="1"/>
              <a:t>count_A</a:t>
            </a:r>
            <a:r>
              <a:rPr lang="en-US" sz="1600" i="1" dirty="0"/>
              <a:t> · </a:t>
            </a:r>
            <a:r>
              <a:rPr lang="en-US" sz="1600" i="1" dirty="0" err="1"/>
              <a:t>count_B</a:t>
            </a:r>
            <a:r>
              <a:rPr lang="en-US" sz="1600" i="1" dirty="0"/>
              <a:t>)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9E299F6-FE03-44A6-B101-6D4D361B8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546646"/>
              </p:ext>
            </p:extLst>
          </p:nvPr>
        </p:nvGraphicFramePr>
        <p:xfrm>
          <a:off x="1175723" y="2289069"/>
          <a:ext cx="6410606" cy="416711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15200">
                  <a:extLst>
                    <a:ext uri="{9D8B030D-6E8A-4147-A177-3AD203B41FA5}">
                      <a16:colId xmlns:a16="http://schemas.microsoft.com/office/drawing/2014/main" val="467245528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3150752031"/>
                    </a:ext>
                  </a:extLst>
                </a:gridCol>
                <a:gridCol w="1015200">
                  <a:extLst>
                    <a:ext uri="{9D8B030D-6E8A-4147-A177-3AD203B41FA5}">
                      <a16:colId xmlns:a16="http://schemas.microsoft.com/office/drawing/2014/main" val="2791539591"/>
                    </a:ext>
                  </a:extLst>
                </a:gridCol>
                <a:gridCol w="1016241">
                  <a:extLst>
                    <a:ext uri="{9D8B030D-6E8A-4147-A177-3AD203B41FA5}">
                      <a16:colId xmlns:a16="http://schemas.microsoft.com/office/drawing/2014/main" val="2742305806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1426073800"/>
                    </a:ext>
                  </a:extLst>
                </a:gridCol>
              </a:tblGrid>
              <a:tr h="539327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Wspólne wystąpienia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Liczba zamówień w analizie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Wystąpienia SKU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Wystąpienia SKU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Obliczenia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394102"/>
                  </a:ext>
                </a:extLst>
              </a:tr>
              <a:tr h="4030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(2*10)/(7*4) = </a:t>
                      </a:r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0,71</a:t>
                      </a: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:a16="http://schemas.microsoft.com/office/drawing/2014/main" val="2321164194"/>
                  </a:ext>
                </a:extLst>
              </a:tr>
              <a:tr h="4030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(5*10)/(7*6) = </a:t>
                      </a:r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1,19</a:t>
                      </a: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:a16="http://schemas.microsoft.com/office/drawing/2014/main" val="2765817516"/>
                  </a:ext>
                </a:extLst>
              </a:tr>
              <a:tr h="4030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(5*10)/(7*6) = </a:t>
                      </a:r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1,19</a:t>
                      </a: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:a16="http://schemas.microsoft.com/office/drawing/2014/main" val="347097134"/>
                  </a:ext>
                </a:extLst>
              </a:tr>
              <a:tr h="4030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(2*10)/(7*4) = </a:t>
                      </a:r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0,71</a:t>
                      </a: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:a16="http://schemas.microsoft.com/office/drawing/2014/main" val="2987198949"/>
                  </a:ext>
                </a:extLst>
              </a:tr>
              <a:tr h="4030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(1*10)/(4*6) = </a:t>
                      </a:r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0,42</a:t>
                      </a: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:a16="http://schemas.microsoft.com/office/drawing/2014/main" val="2571604966"/>
                  </a:ext>
                </a:extLst>
              </a:tr>
              <a:tr h="4030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(1*10)/(4*6) = </a:t>
                      </a:r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0,42</a:t>
                      </a: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:a16="http://schemas.microsoft.com/office/drawing/2014/main" val="592134970"/>
                  </a:ext>
                </a:extLst>
              </a:tr>
              <a:tr h="4030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(3*10)/(4*4) = </a:t>
                      </a:r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1,88</a:t>
                      </a: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:a16="http://schemas.microsoft.com/office/drawing/2014/main" val="3580066409"/>
                  </a:ext>
                </a:extLst>
              </a:tr>
              <a:tr h="4030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(5*10)/(6*6) = </a:t>
                      </a:r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1,39</a:t>
                      </a: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:a16="http://schemas.microsoft.com/office/drawing/2014/main" val="3374560786"/>
                  </a:ext>
                </a:extLst>
              </a:tr>
              <a:tr h="4030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(1*10)/(6*4) = </a:t>
                      </a:r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0,42</a:t>
                      </a: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:a16="http://schemas.microsoft.com/office/drawing/2014/main" val="811471433"/>
                  </a:ext>
                </a:extLst>
              </a:tr>
            </a:tbl>
          </a:graphicData>
        </a:graphic>
      </p:graphicFrame>
      <p:pic>
        <p:nvPicPr>
          <p:cNvPr id="2" name="Grafika 1" descr="Miska z wypełnieniem pełnym">
            <a:extLst>
              <a:ext uri="{FF2B5EF4-FFF2-40B4-BE49-F238E27FC236}">
                <a16:creationId xmlns:a16="http://schemas.microsoft.com/office/drawing/2014/main" id="{54FA8B9F-DCE8-6966-AC1B-84A9A8C4F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5277" y="1952357"/>
            <a:ext cx="453600" cy="453600"/>
          </a:xfrm>
          <a:prstGeom prst="rect">
            <a:avLst/>
          </a:prstGeom>
        </p:spPr>
      </p:pic>
      <p:sp>
        <p:nvSpPr>
          <p:cNvPr id="5" name="Znak plus 4">
            <a:extLst>
              <a:ext uri="{FF2B5EF4-FFF2-40B4-BE49-F238E27FC236}">
                <a16:creationId xmlns:a16="http://schemas.microsoft.com/office/drawing/2014/main" id="{A57FD6AA-3F62-CD02-53AE-F8BD8F86F941}"/>
              </a:ext>
            </a:extLst>
          </p:cNvPr>
          <p:cNvSpPr/>
          <p:nvPr/>
        </p:nvSpPr>
        <p:spPr>
          <a:xfrm>
            <a:off x="8463339" y="2071581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1DEE6A24-1150-FF7D-9ABA-99EAFDC732F3}"/>
              </a:ext>
            </a:extLst>
          </p:cNvPr>
          <p:cNvSpPr/>
          <p:nvPr/>
        </p:nvSpPr>
        <p:spPr>
          <a:xfrm>
            <a:off x="9428630" y="2041349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fika 9" descr="Miska z wypełnieniem pełnym">
            <a:extLst>
              <a:ext uri="{FF2B5EF4-FFF2-40B4-BE49-F238E27FC236}">
                <a16:creationId xmlns:a16="http://schemas.microsoft.com/office/drawing/2014/main" id="{8FCF157B-6D53-67C4-8C07-66804F7DE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5277" y="2490247"/>
            <a:ext cx="453600" cy="453600"/>
          </a:xfrm>
          <a:prstGeom prst="rect">
            <a:avLst/>
          </a:prstGeom>
        </p:spPr>
      </p:pic>
      <p:sp>
        <p:nvSpPr>
          <p:cNvPr id="11" name="Znak plus 10">
            <a:extLst>
              <a:ext uri="{FF2B5EF4-FFF2-40B4-BE49-F238E27FC236}">
                <a16:creationId xmlns:a16="http://schemas.microsoft.com/office/drawing/2014/main" id="{BCEF4153-FEB3-3332-A3BF-B9E54F13E00E}"/>
              </a:ext>
            </a:extLst>
          </p:cNvPr>
          <p:cNvSpPr/>
          <p:nvPr/>
        </p:nvSpPr>
        <p:spPr>
          <a:xfrm>
            <a:off x="8463339" y="2609471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Grafika 11" descr="Widelec z wypełnieniem pełnym">
            <a:extLst>
              <a:ext uri="{FF2B5EF4-FFF2-40B4-BE49-F238E27FC236}">
                <a16:creationId xmlns:a16="http://schemas.microsoft.com/office/drawing/2014/main" id="{0BE16F63-FE0A-56FA-DA7E-5DAB51428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6755" y="2490247"/>
            <a:ext cx="453600" cy="453600"/>
          </a:xfrm>
          <a:prstGeom prst="rect">
            <a:avLst/>
          </a:prstGeom>
        </p:spPr>
      </p:pic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BA605CCC-E11F-08A7-642C-E85801769D4F}"/>
              </a:ext>
            </a:extLst>
          </p:cNvPr>
          <p:cNvSpPr/>
          <p:nvPr/>
        </p:nvSpPr>
        <p:spPr>
          <a:xfrm>
            <a:off x="9428630" y="2579239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Grafika 14" descr="Miska z wypełnieniem pełnym">
            <a:extLst>
              <a:ext uri="{FF2B5EF4-FFF2-40B4-BE49-F238E27FC236}">
                <a16:creationId xmlns:a16="http://schemas.microsoft.com/office/drawing/2014/main" id="{BADA3348-4725-9D8A-45AA-10C73D7AD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5277" y="3031340"/>
            <a:ext cx="453600" cy="453600"/>
          </a:xfrm>
          <a:prstGeom prst="rect">
            <a:avLst/>
          </a:prstGeom>
        </p:spPr>
      </p:pic>
      <p:pic>
        <p:nvPicPr>
          <p:cNvPr id="16" name="Grafika 15" descr="Łyżka z wypełnieniem pełnym">
            <a:extLst>
              <a:ext uri="{FF2B5EF4-FFF2-40B4-BE49-F238E27FC236}">
                <a16:creationId xmlns:a16="http://schemas.microsoft.com/office/drawing/2014/main" id="{BCCA8625-0919-1B24-9E9E-059ACB1B3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16755" y="3031340"/>
            <a:ext cx="453600" cy="453600"/>
          </a:xfrm>
          <a:prstGeom prst="rect">
            <a:avLst/>
          </a:prstGeom>
        </p:spPr>
      </p:pic>
      <p:sp>
        <p:nvSpPr>
          <p:cNvPr id="17" name="Znak plus 16">
            <a:extLst>
              <a:ext uri="{FF2B5EF4-FFF2-40B4-BE49-F238E27FC236}">
                <a16:creationId xmlns:a16="http://schemas.microsoft.com/office/drawing/2014/main" id="{435192E3-3DC6-237E-9CC8-F852FBE034FB}"/>
              </a:ext>
            </a:extLst>
          </p:cNvPr>
          <p:cNvSpPr/>
          <p:nvPr/>
        </p:nvSpPr>
        <p:spPr>
          <a:xfrm>
            <a:off x="8463339" y="3150564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Grafika 18" descr="Miska z wypełnieniem pełnym">
            <a:extLst>
              <a:ext uri="{FF2B5EF4-FFF2-40B4-BE49-F238E27FC236}">
                <a16:creationId xmlns:a16="http://schemas.microsoft.com/office/drawing/2014/main" id="{BE8E9D5E-6A47-9419-04E2-3A47579AB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5277" y="3540447"/>
            <a:ext cx="453600" cy="453600"/>
          </a:xfrm>
          <a:prstGeom prst="rect">
            <a:avLst/>
          </a:prstGeom>
        </p:spPr>
      </p:pic>
      <p:sp>
        <p:nvSpPr>
          <p:cNvPr id="23" name="Znak plus 22">
            <a:extLst>
              <a:ext uri="{FF2B5EF4-FFF2-40B4-BE49-F238E27FC236}">
                <a16:creationId xmlns:a16="http://schemas.microsoft.com/office/drawing/2014/main" id="{64406F74-DDA3-DC87-B175-F826EBD2D0CA}"/>
              </a:ext>
            </a:extLst>
          </p:cNvPr>
          <p:cNvSpPr/>
          <p:nvPr/>
        </p:nvSpPr>
        <p:spPr>
          <a:xfrm>
            <a:off x="8463339" y="3659671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Znak plus 26">
            <a:extLst>
              <a:ext uri="{FF2B5EF4-FFF2-40B4-BE49-F238E27FC236}">
                <a16:creationId xmlns:a16="http://schemas.microsoft.com/office/drawing/2014/main" id="{29245B06-CCB7-0D78-103B-53357FD566DB}"/>
              </a:ext>
            </a:extLst>
          </p:cNvPr>
          <p:cNvSpPr/>
          <p:nvPr/>
        </p:nvSpPr>
        <p:spPr>
          <a:xfrm>
            <a:off x="8463339" y="4157476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Strzałka: w prawo 28">
            <a:extLst>
              <a:ext uri="{FF2B5EF4-FFF2-40B4-BE49-F238E27FC236}">
                <a16:creationId xmlns:a16="http://schemas.microsoft.com/office/drawing/2014/main" id="{7898202F-3270-8E1C-4589-35AF7106A343}"/>
              </a:ext>
            </a:extLst>
          </p:cNvPr>
          <p:cNvSpPr/>
          <p:nvPr/>
        </p:nvSpPr>
        <p:spPr>
          <a:xfrm>
            <a:off x="9428630" y="3120332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Strzałka: w prawo 34">
            <a:extLst>
              <a:ext uri="{FF2B5EF4-FFF2-40B4-BE49-F238E27FC236}">
                <a16:creationId xmlns:a16="http://schemas.microsoft.com/office/drawing/2014/main" id="{2120E6B4-D270-1481-2419-1D5BAF86C769}"/>
              </a:ext>
            </a:extLst>
          </p:cNvPr>
          <p:cNvSpPr/>
          <p:nvPr/>
        </p:nvSpPr>
        <p:spPr>
          <a:xfrm>
            <a:off x="9428630" y="3629439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Strzałka: w prawo 35">
            <a:extLst>
              <a:ext uri="{FF2B5EF4-FFF2-40B4-BE49-F238E27FC236}">
                <a16:creationId xmlns:a16="http://schemas.microsoft.com/office/drawing/2014/main" id="{703D8A81-37FE-FF2A-0129-3E521539CBBB}"/>
              </a:ext>
            </a:extLst>
          </p:cNvPr>
          <p:cNvSpPr/>
          <p:nvPr/>
        </p:nvSpPr>
        <p:spPr>
          <a:xfrm>
            <a:off x="9428630" y="4127244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" name="Grafika 39" descr="Modyfikacje i dostosowywanie z wypełnieniem pełnym">
            <a:extLst>
              <a:ext uri="{FF2B5EF4-FFF2-40B4-BE49-F238E27FC236}">
                <a16:creationId xmlns:a16="http://schemas.microsoft.com/office/drawing/2014/main" id="{DB53041F-EE59-4A32-5129-BA04EB08A4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16755" y="1952357"/>
            <a:ext cx="453600" cy="453600"/>
          </a:xfrm>
          <a:prstGeom prst="rect">
            <a:avLst/>
          </a:prstGeom>
        </p:spPr>
      </p:pic>
      <p:pic>
        <p:nvPicPr>
          <p:cNvPr id="41" name="Grafika 40" descr="Modyfikacje i dostosowywanie z wypełnieniem pełnym">
            <a:extLst>
              <a:ext uri="{FF2B5EF4-FFF2-40B4-BE49-F238E27FC236}">
                <a16:creationId xmlns:a16="http://schemas.microsoft.com/office/drawing/2014/main" id="{5A574D68-512A-09B7-6518-8656823BEC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16755" y="3540447"/>
            <a:ext cx="453600" cy="453600"/>
          </a:xfrm>
          <a:prstGeom prst="rect">
            <a:avLst/>
          </a:prstGeom>
        </p:spPr>
      </p:pic>
      <p:pic>
        <p:nvPicPr>
          <p:cNvPr id="42" name="Grafika 41" descr="Modyfikacje i dostosowywanie z wypełnieniem pełnym">
            <a:extLst>
              <a:ext uri="{FF2B5EF4-FFF2-40B4-BE49-F238E27FC236}">
                <a16:creationId xmlns:a16="http://schemas.microsoft.com/office/drawing/2014/main" id="{F3959122-6B32-A449-E303-8D693AA19A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55277" y="4038252"/>
            <a:ext cx="453600" cy="453600"/>
          </a:xfrm>
          <a:prstGeom prst="rect">
            <a:avLst/>
          </a:prstGeom>
        </p:spPr>
      </p:pic>
      <p:pic>
        <p:nvPicPr>
          <p:cNvPr id="43" name="Grafika 42" descr="Widelec z wypełnieniem pełnym">
            <a:extLst>
              <a:ext uri="{FF2B5EF4-FFF2-40B4-BE49-F238E27FC236}">
                <a16:creationId xmlns:a16="http://schemas.microsoft.com/office/drawing/2014/main" id="{D1CEDB55-94C4-5042-427E-F66B655B8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6755" y="4038252"/>
            <a:ext cx="453600" cy="453600"/>
          </a:xfrm>
          <a:prstGeom prst="rect">
            <a:avLst/>
          </a:prstGeom>
        </p:spPr>
      </p:pic>
      <p:pic>
        <p:nvPicPr>
          <p:cNvPr id="45" name="Grafika 44" descr="Modyfikacje i dostosowywanie z wypełnieniem pełnym">
            <a:extLst>
              <a:ext uri="{FF2B5EF4-FFF2-40B4-BE49-F238E27FC236}">
                <a16:creationId xmlns:a16="http://schemas.microsoft.com/office/drawing/2014/main" id="{8274865B-505F-B0A8-9B74-C234F5EF31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55277" y="4554069"/>
            <a:ext cx="453600" cy="453600"/>
          </a:xfrm>
          <a:prstGeom prst="rect">
            <a:avLst/>
          </a:prstGeom>
        </p:spPr>
      </p:pic>
      <p:sp>
        <p:nvSpPr>
          <p:cNvPr id="46" name="Znak plus 45">
            <a:extLst>
              <a:ext uri="{FF2B5EF4-FFF2-40B4-BE49-F238E27FC236}">
                <a16:creationId xmlns:a16="http://schemas.microsoft.com/office/drawing/2014/main" id="{D4733925-6708-4D1D-8968-E7BE2499C70C}"/>
              </a:ext>
            </a:extLst>
          </p:cNvPr>
          <p:cNvSpPr/>
          <p:nvPr/>
        </p:nvSpPr>
        <p:spPr>
          <a:xfrm>
            <a:off x="8463339" y="4673293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7" name="Grafika 46" descr="Łyżka z wypełnieniem pełnym">
            <a:extLst>
              <a:ext uri="{FF2B5EF4-FFF2-40B4-BE49-F238E27FC236}">
                <a16:creationId xmlns:a16="http://schemas.microsoft.com/office/drawing/2014/main" id="{68BA46A4-28E5-4EF4-E2B3-73EF5E63F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16755" y="4554069"/>
            <a:ext cx="453600" cy="453600"/>
          </a:xfrm>
          <a:prstGeom prst="rect">
            <a:avLst/>
          </a:prstGeom>
        </p:spPr>
      </p:pic>
      <p:sp>
        <p:nvSpPr>
          <p:cNvPr id="48" name="Strzałka: w prawo 47">
            <a:extLst>
              <a:ext uri="{FF2B5EF4-FFF2-40B4-BE49-F238E27FC236}">
                <a16:creationId xmlns:a16="http://schemas.microsoft.com/office/drawing/2014/main" id="{8C30B15E-B7C9-33EF-6C98-FDE691D7EFBC}"/>
              </a:ext>
            </a:extLst>
          </p:cNvPr>
          <p:cNvSpPr/>
          <p:nvPr/>
        </p:nvSpPr>
        <p:spPr>
          <a:xfrm>
            <a:off x="9428630" y="4643061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9" name="Grafika 48" descr="Modyfikacje i dostosowywanie z wypełnieniem pełnym">
            <a:extLst>
              <a:ext uri="{FF2B5EF4-FFF2-40B4-BE49-F238E27FC236}">
                <a16:creationId xmlns:a16="http://schemas.microsoft.com/office/drawing/2014/main" id="{4C455E67-4BA7-D033-032C-991B06805C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55277" y="5015439"/>
            <a:ext cx="453600" cy="453600"/>
          </a:xfrm>
          <a:prstGeom prst="rect">
            <a:avLst/>
          </a:prstGeom>
        </p:spPr>
      </p:pic>
      <p:sp>
        <p:nvSpPr>
          <p:cNvPr id="51" name="Znak plus 50">
            <a:extLst>
              <a:ext uri="{FF2B5EF4-FFF2-40B4-BE49-F238E27FC236}">
                <a16:creationId xmlns:a16="http://schemas.microsoft.com/office/drawing/2014/main" id="{8AD5C724-48F5-89B9-C743-76E954B7F983}"/>
              </a:ext>
            </a:extLst>
          </p:cNvPr>
          <p:cNvSpPr/>
          <p:nvPr/>
        </p:nvSpPr>
        <p:spPr>
          <a:xfrm>
            <a:off x="8463339" y="5134663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3" name="Grafika 52" descr="Modyfikacje i dostosowywanie z wypełnieniem pełnym">
            <a:extLst>
              <a:ext uri="{FF2B5EF4-FFF2-40B4-BE49-F238E27FC236}">
                <a16:creationId xmlns:a16="http://schemas.microsoft.com/office/drawing/2014/main" id="{81C6ED67-ECA9-B002-1E55-9E285D943C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16755" y="5015439"/>
            <a:ext cx="453600" cy="453600"/>
          </a:xfrm>
          <a:prstGeom prst="rect">
            <a:avLst/>
          </a:prstGeom>
        </p:spPr>
      </p:pic>
      <p:sp>
        <p:nvSpPr>
          <p:cNvPr id="55" name="Strzałka: w prawo 54">
            <a:extLst>
              <a:ext uri="{FF2B5EF4-FFF2-40B4-BE49-F238E27FC236}">
                <a16:creationId xmlns:a16="http://schemas.microsoft.com/office/drawing/2014/main" id="{8E7B7145-D6A3-3F3A-6B1C-31E85064983C}"/>
              </a:ext>
            </a:extLst>
          </p:cNvPr>
          <p:cNvSpPr/>
          <p:nvPr/>
        </p:nvSpPr>
        <p:spPr>
          <a:xfrm>
            <a:off x="9428630" y="5104431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7" name="Grafika 56" descr="Widelec z wypełnieniem pełnym">
            <a:extLst>
              <a:ext uri="{FF2B5EF4-FFF2-40B4-BE49-F238E27FC236}">
                <a16:creationId xmlns:a16="http://schemas.microsoft.com/office/drawing/2014/main" id="{1970836D-1D37-A108-C842-6F4D9D07A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5277" y="5580474"/>
            <a:ext cx="453600" cy="453600"/>
          </a:xfrm>
          <a:prstGeom prst="rect">
            <a:avLst/>
          </a:prstGeom>
        </p:spPr>
      </p:pic>
      <p:sp>
        <p:nvSpPr>
          <p:cNvPr id="59" name="Znak plus 58">
            <a:extLst>
              <a:ext uri="{FF2B5EF4-FFF2-40B4-BE49-F238E27FC236}">
                <a16:creationId xmlns:a16="http://schemas.microsoft.com/office/drawing/2014/main" id="{9D15C858-2211-961C-3ABF-B8B1382C7DA7}"/>
              </a:ext>
            </a:extLst>
          </p:cNvPr>
          <p:cNvSpPr/>
          <p:nvPr/>
        </p:nvSpPr>
        <p:spPr>
          <a:xfrm>
            <a:off x="8463339" y="5699698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" name="Grafika 60" descr="Łyżka z wypełnieniem pełnym">
            <a:extLst>
              <a:ext uri="{FF2B5EF4-FFF2-40B4-BE49-F238E27FC236}">
                <a16:creationId xmlns:a16="http://schemas.microsoft.com/office/drawing/2014/main" id="{87FC431A-AAD9-7BA4-A692-D628BE280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16755" y="5580474"/>
            <a:ext cx="453600" cy="453600"/>
          </a:xfrm>
          <a:prstGeom prst="rect">
            <a:avLst/>
          </a:prstGeom>
        </p:spPr>
      </p:pic>
      <p:sp>
        <p:nvSpPr>
          <p:cNvPr id="63" name="Strzałka: w prawo 62">
            <a:extLst>
              <a:ext uri="{FF2B5EF4-FFF2-40B4-BE49-F238E27FC236}">
                <a16:creationId xmlns:a16="http://schemas.microsoft.com/office/drawing/2014/main" id="{2819DD7B-55FD-E434-05C5-57D028C55E7D}"/>
              </a:ext>
            </a:extLst>
          </p:cNvPr>
          <p:cNvSpPr/>
          <p:nvPr/>
        </p:nvSpPr>
        <p:spPr>
          <a:xfrm>
            <a:off x="9428630" y="5669466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4" name="Grafika 63" descr="Łyżka z wypełnieniem pełnym">
            <a:extLst>
              <a:ext uri="{FF2B5EF4-FFF2-40B4-BE49-F238E27FC236}">
                <a16:creationId xmlns:a16="http://schemas.microsoft.com/office/drawing/2014/main" id="{0CE4DD83-BCA5-71C4-9C62-4E87D18DE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5277" y="6089244"/>
            <a:ext cx="453600" cy="453600"/>
          </a:xfrm>
          <a:prstGeom prst="rect">
            <a:avLst/>
          </a:prstGeom>
        </p:spPr>
      </p:pic>
      <p:sp>
        <p:nvSpPr>
          <p:cNvPr id="72" name="Znak plus 71">
            <a:extLst>
              <a:ext uri="{FF2B5EF4-FFF2-40B4-BE49-F238E27FC236}">
                <a16:creationId xmlns:a16="http://schemas.microsoft.com/office/drawing/2014/main" id="{37C951AD-BD02-2640-41D0-BE7EA5FE1C00}"/>
              </a:ext>
            </a:extLst>
          </p:cNvPr>
          <p:cNvSpPr/>
          <p:nvPr/>
        </p:nvSpPr>
        <p:spPr>
          <a:xfrm>
            <a:off x="8463339" y="6208468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3" name="Grafika 72" descr="Modyfikacje i dostosowywanie z wypełnieniem pełnym">
            <a:extLst>
              <a:ext uri="{FF2B5EF4-FFF2-40B4-BE49-F238E27FC236}">
                <a16:creationId xmlns:a16="http://schemas.microsoft.com/office/drawing/2014/main" id="{3C3754C7-3BED-6F2A-9A02-A4E09A90F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16755" y="6089244"/>
            <a:ext cx="453600" cy="453600"/>
          </a:xfrm>
          <a:prstGeom prst="rect">
            <a:avLst/>
          </a:prstGeom>
        </p:spPr>
      </p:pic>
      <p:sp>
        <p:nvSpPr>
          <p:cNvPr id="74" name="Strzałka: w prawo 73">
            <a:extLst>
              <a:ext uri="{FF2B5EF4-FFF2-40B4-BE49-F238E27FC236}">
                <a16:creationId xmlns:a16="http://schemas.microsoft.com/office/drawing/2014/main" id="{C0CF3DBA-255A-E2CA-C398-C65E014EF122}"/>
              </a:ext>
            </a:extLst>
          </p:cNvPr>
          <p:cNvSpPr/>
          <p:nvPr/>
        </p:nvSpPr>
        <p:spPr>
          <a:xfrm>
            <a:off x="9428630" y="6178236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13">
            <a:extLst>
              <a:ext uri="{FF2B5EF4-FFF2-40B4-BE49-F238E27FC236}">
                <a16:creationId xmlns:a16="http://schemas.microsoft.com/office/drawing/2014/main" id="{1938CD97-A4B7-6A99-3D12-E1E2F8B475D2}"/>
              </a:ext>
            </a:extLst>
          </p:cNvPr>
          <p:cNvSpPr/>
          <p:nvPr/>
        </p:nvSpPr>
        <p:spPr>
          <a:xfrm>
            <a:off x="9909461" y="1963714"/>
            <a:ext cx="820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2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76" name="Rechthoek 13">
            <a:extLst>
              <a:ext uri="{FF2B5EF4-FFF2-40B4-BE49-F238E27FC236}">
                <a16:creationId xmlns:a16="http://schemas.microsoft.com/office/drawing/2014/main" id="{2DFB847A-E46C-0AA4-DB5A-C54A70A2FF73}"/>
              </a:ext>
            </a:extLst>
          </p:cNvPr>
          <p:cNvSpPr/>
          <p:nvPr/>
        </p:nvSpPr>
        <p:spPr>
          <a:xfrm>
            <a:off x="9909461" y="2501604"/>
            <a:ext cx="820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5</a:t>
            </a:r>
          </a:p>
        </p:txBody>
      </p:sp>
      <p:sp>
        <p:nvSpPr>
          <p:cNvPr id="77" name="Rechthoek 13">
            <a:extLst>
              <a:ext uri="{FF2B5EF4-FFF2-40B4-BE49-F238E27FC236}">
                <a16:creationId xmlns:a16="http://schemas.microsoft.com/office/drawing/2014/main" id="{72C0CE8D-7FD0-5FA5-203C-7E0FBBA1065B}"/>
              </a:ext>
            </a:extLst>
          </p:cNvPr>
          <p:cNvSpPr/>
          <p:nvPr/>
        </p:nvSpPr>
        <p:spPr>
          <a:xfrm>
            <a:off x="9909461" y="3042697"/>
            <a:ext cx="820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5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78" name="Rechthoek 13">
            <a:extLst>
              <a:ext uri="{FF2B5EF4-FFF2-40B4-BE49-F238E27FC236}">
                <a16:creationId xmlns:a16="http://schemas.microsoft.com/office/drawing/2014/main" id="{68663602-339F-89E4-2F0A-A469DB23D2F0}"/>
              </a:ext>
            </a:extLst>
          </p:cNvPr>
          <p:cNvSpPr/>
          <p:nvPr/>
        </p:nvSpPr>
        <p:spPr>
          <a:xfrm>
            <a:off x="9909460" y="5026796"/>
            <a:ext cx="8201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3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84" name="Rechthoek 13">
            <a:extLst>
              <a:ext uri="{FF2B5EF4-FFF2-40B4-BE49-F238E27FC236}">
                <a16:creationId xmlns:a16="http://schemas.microsoft.com/office/drawing/2014/main" id="{87B45371-2909-729A-ED9A-DBDCC460FD02}"/>
              </a:ext>
            </a:extLst>
          </p:cNvPr>
          <p:cNvSpPr/>
          <p:nvPr/>
        </p:nvSpPr>
        <p:spPr>
          <a:xfrm>
            <a:off x="9909460" y="4049609"/>
            <a:ext cx="8201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1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85" name="Rechthoek 13">
            <a:extLst>
              <a:ext uri="{FF2B5EF4-FFF2-40B4-BE49-F238E27FC236}">
                <a16:creationId xmlns:a16="http://schemas.microsoft.com/office/drawing/2014/main" id="{8DC05D39-D39A-96AF-8C23-B8323D234698}"/>
              </a:ext>
            </a:extLst>
          </p:cNvPr>
          <p:cNvSpPr/>
          <p:nvPr/>
        </p:nvSpPr>
        <p:spPr>
          <a:xfrm>
            <a:off x="9909461" y="4565426"/>
            <a:ext cx="8201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1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86" name="Rechthoek 13">
            <a:extLst>
              <a:ext uri="{FF2B5EF4-FFF2-40B4-BE49-F238E27FC236}">
                <a16:creationId xmlns:a16="http://schemas.microsoft.com/office/drawing/2014/main" id="{084192BA-6A7A-4F2D-5C28-C7059DDABE00}"/>
              </a:ext>
            </a:extLst>
          </p:cNvPr>
          <p:cNvSpPr/>
          <p:nvPr/>
        </p:nvSpPr>
        <p:spPr>
          <a:xfrm>
            <a:off x="9909461" y="3551804"/>
            <a:ext cx="820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2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87" name="Rechthoek 13">
            <a:extLst>
              <a:ext uri="{FF2B5EF4-FFF2-40B4-BE49-F238E27FC236}">
                <a16:creationId xmlns:a16="http://schemas.microsoft.com/office/drawing/2014/main" id="{28885EBA-96E7-8CAC-A990-DC250F7F5BA9}"/>
              </a:ext>
            </a:extLst>
          </p:cNvPr>
          <p:cNvSpPr/>
          <p:nvPr/>
        </p:nvSpPr>
        <p:spPr>
          <a:xfrm>
            <a:off x="9909461" y="5591831"/>
            <a:ext cx="8201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5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88" name="Rechthoek 13">
            <a:extLst>
              <a:ext uri="{FF2B5EF4-FFF2-40B4-BE49-F238E27FC236}">
                <a16:creationId xmlns:a16="http://schemas.microsoft.com/office/drawing/2014/main" id="{2013ED9A-AA68-B72D-D468-B99EC23A7186}"/>
              </a:ext>
            </a:extLst>
          </p:cNvPr>
          <p:cNvSpPr/>
          <p:nvPr/>
        </p:nvSpPr>
        <p:spPr>
          <a:xfrm>
            <a:off x="9909461" y="6100601"/>
            <a:ext cx="8201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1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152" name="Tijdelijke aanduiding voor tekst 2">
            <a:extLst>
              <a:ext uri="{FF2B5EF4-FFF2-40B4-BE49-F238E27FC236}">
                <a16:creationId xmlns:a16="http://schemas.microsoft.com/office/drawing/2014/main" id="{59D0393B-D336-2DDA-BF45-D0D8FE23F3EE}"/>
              </a:ext>
            </a:extLst>
          </p:cNvPr>
          <p:cNvSpPr txBox="1">
            <a:spLocks/>
          </p:cNvSpPr>
          <p:nvPr/>
        </p:nvSpPr>
        <p:spPr>
          <a:xfrm>
            <a:off x="7791781" y="1428629"/>
            <a:ext cx="2937807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nl-NL" dirty="0">
                <a:latin typeface="True North Textures" panose="02000504000000020004" pitchFamily="2" charset="0"/>
              </a:rPr>
              <a:t>TOGETHER</a:t>
            </a:r>
          </a:p>
        </p:txBody>
      </p:sp>
      <p:pic>
        <p:nvPicPr>
          <p:cNvPr id="18" name="Grafika 17" descr="Znaczek 7 z wypełnieniem pełnym">
            <a:extLst>
              <a:ext uri="{FF2B5EF4-FFF2-40B4-BE49-F238E27FC236}">
                <a16:creationId xmlns:a16="http://schemas.microsoft.com/office/drawing/2014/main" id="{F6B142C8-E7AA-58EF-4D77-2F4F9E2FE8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167808" y="2124505"/>
            <a:ext cx="252000" cy="252000"/>
          </a:xfrm>
          <a:prstGeom prst="rect">
            <a:avLst/>
          </a:prstGeom>
        </p:spPr>
      </p:pic>
      <p:pic>
        <p:nvPicPr>
          <p:cNvPr id="20" name="Grafika 19" descr="Znaczek 7 z wypełnieniem pełnym">
            <a:extLst>
              <a:ext uri="{FF2B5EF4-FFF2-40B4-BE49-F238E27FC236}">
                <a16:creationId xmlns:a16="http://schemas.microsoft.com/office/drawing/2014/main" id="{83646640-3A3C-4B1B-A9EF-2F03093279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167808" y="2648845"/>
            <a:ext cx="252000" cy="252000"/>
          </a:xfrm>
          <a:prstGeom prst="rect">
            <a:avLst/>
          </a:prstGeom>
        </p:spPr>
      </p:pic>
      <p:pic>
        <p:nvPicPr>
          <p:cNvPr id="21" name="Grafika 20" descr="Znaczek 7 z wypełnieniem pełnym">
            <a:extLst>
              <a:ext uri="{FF2B5EF4-FFF2-40B4-BE49-F238E27FC236}">
                <a16:creationId xmlns:a16="http://schemas.microsoft.com/office/drawing/2014/main" id="{AF68B876-C767-F699-4BC0-19ADEC7EBF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167808" y="3173185"/>
            <a:ext cx="252000" cy="252000"/>
          </a:xfrm>
          <a:prstGeom prst="rect">
            <a:avLst/>
          </a:prstGeom>
        </p:spPr>
      </p:pic>
      <p:pic>
        <p:nvPicPr>
          <p:cNvPr id="25" name="Grafika 24" descr="Znaczek 7 z wypełnieniem pełnym">
            <a:extLst>
              <a:ext uri="{FF2B5EF4-FFF2-40B4-BE49-F238E27FC236}">
                <a16:creationId xmlns:a16="http://schemas.microsoft.com/office/drawing/2014/main" id="{51ECBF56-A0B7-F958-2AB8-BBB365B431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167808" y="3697525"/>
            <a:ext cx="252000" cy="252000"/>
          </a:xfrm>
          <a:prstGeom prst="rect">
            <a:avLst/>
          </a:prstGeom>
        </p:spPr>
      </p:pic>
      <p:pic>
        <p:nvPicPr>
          <p:cNvPr id="26" name="Grafika 25" descr="Znaczek 4 z wypełnieniem pełnym">
            <a:extLst>
              <a:ext uri="{FF2B5EF4-FFF2-40B4-BE49-F238E27FC236}">
                <a16:creationId xmlns:a16="http://schemas.microsoft.com/office/drawing/2014/main" id="{2D9178DF-0C5C-732B-A82E-8E70369263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167808" y="4221865"/>
            <a:ext cx="252000" cy="252000"/>
          </a:xfrm>
          <a:prstGeom prst="rect">
            <a:avLst/>
          </a:prstGeom>
        </p:spPr>
      </p:pic>
      <p:pic>
        <p:nvPicPr>
          <p:cNvPr id="34" name="Grafika 33" descr="Znaczek 4 z wypełnieniem pełnym">
            <a:extLst>
              <a:ext uri="{FF2B5EF4-FFF2-40B4-BE49-F238E27FC236}">
                <a16:creationId xmlns:a16="http://schemas.microsoft.com/office/drawing/2014/main" id="{26A26D5C-37E1-FBEE-E8CA-4FE435436C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167808" y="4746205"/>
            <a:ext cx="252000" cy="252000"/>
          </a:xfrm>
          <a:prstGeom prst="rect">
            <a:avLst/>
          </a:prstGeom>
        </p:spPr>
      </p:pic>
      <p:pic>
        <p:nvPicPr>
          <p:cNvPr id="37" name="Grafika 36" descr="Znaczek 4 z wypełnieniem pełnym">
            <a:extLst>
              <a:ext uri="{FF2B5EF4-FFF2-40B4-BE49-F238E27FC236}">
                <a16:creationId xmlns:a16="http://schemas.microsoft.com/office/drawing/2014/main" id="{EC290C76-FBCB-4CC0-67F1-3B98DCE561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167808" y="5270545"/>
            <a:ext cx="252000" cy="252000"/>
          </a:xfrm>
          <a:prstGeom prst="rect">
            <a:avLst/>
          </a:prstGeom>
        </p:spPr>
      </p:pic>
      <p:pic>
        <p:nvPicPr>
          <p:cNvPr id="39" name="Grafika 38" descr="Znaczek 4 z wypełnieniem pełnym">
            <a:extLst>
              <a:ext uri="{FF2B5EF4-FFF2-40B4-BE49-F238E27FC236}">
                <a16:creationId xmlns:a16="http://schemas.microsoft.com/office/drawing/2014/main" id="{9D81EBBF-E141-835B-80C7-EA265CFAEA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139341" y="2128651"/>
            <a:ext cx="252000" cy="252000"/>
          </a:xfrm>
          <a:prstGeom prst="rect">
            <a:avLst/>
          </a:prstGeom>
        </p:spPr>
      </p:pic>
      <p:pic>
        <p:nvPicPr>
          <p:cNvPr id="44" name="Grafika 43" descr="Znaczek 4 z wypełnieniem pełnym">
            <a:extLst>
              <a:ext uri="{FF2B5EF4-FFF2-40B4-BE49-F238E27FC236}">
                <a16:creationId xmlns:a16="http://schemas.microsoft.com/office/drawing/2014/main" id="{E9C70E9B-13A0-0F91-3B2F-9E0E8A4614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139341" y="6312442"/>
            <a:ext cx="252000" cy="252000"/>
          </a:xfrm>
          <a:prstGeom prst="rect">
            <a:avLst/>
          </a:prstGeom>
        </p:spPr>
      </p:pic>
      <p:pic>
        <p:nvPicPr>
          <p:cNvPr id="56" name="Grafika 55" descr="Znaczek 4 z wypełnieniem pełnym">
            <a:extLst>
              <a:ext uri="{FF2B5EF4-FFF2-40B4-BE49-F238E27FC236}">
                <a16:creationId xmlns:a16="http://schemas.microsoft.com/office/drawing/2014/main" id="{4741282C-C5B9-30FE-8091-19894C85E9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139341" y="3697573"/>
            <a:ext cx="252000" cy="252000"/>
          </a:xfrm>
          <a:prstGeom prst="rect">
            <a:avLst/>
          </a:prstGeom>
        </p:spPr>
      </p:pic>
      <p:pic>
        <p:nvPicPr>
          <p:cNvPr id="58" name="Grafika 57" descr="Znaczek 4 z wypełnieniem pełnym">
            <a:extLst>
              <a:ext uri="{FF2B5EF4-FFF2-40B4-BE49-F238E27FC236}">
                <a16:creationId xmlns:a16="http://schemas.microsoft.com/office/drawing/2014/main" id="{4565D501-BF9A-BE57-0348-8FABB8E173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139341" y="5266495"/>
            <a:ext cx="252000" cy="252000"/>
          </a:xfrm>
          <a:prstGeom prst="rect">
            <a:avLst/>
          </a:prstGeom>
        </p:spPr>
      </p:pic>
      <p:pic>
        <p:nvPicPr>
          <p:cNvPr id="60" name="Grafika 59" descr="Znaczek 6 z wypełnieniem pełnym">
            <a:extLst>
              <a:ext uri="{FF2B5EF4-FFF2-40B4-BE49-F238E27FC236}">
                <a16:creationId xmlns:a16="http://schemas.microsoft.com/office/drawing/2014/main" id="{6C4AFFBB-4F5E-CACC-8177-CD4F0FF159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167808" y="5794888"/>
            <a:ext cx="252000" cy="252000"/>
          </a:xfrm>
          <a:prstGeom prst="rect">
            <a:avLst/>
          </a:prstGeom>
        </p:spPr>
      </p:pic>
      <p:pic>
        <p:nvPicPr>
          <p:cNvPr id="62" name="Grafika 61" descr="Znaczek 6 z wypełnieniem pełnym">
            <a:extLst>
              <a:ext uri="{FF2B5EF4-FFF2-40B4-BE49-F238E27FC236}">
                <a16:creationId xmlns:a16="http://schemas.microsoft.com/office/drawing/2014/main" id="{0ADB7782-9F42-D325-2CB7-2B34C75C37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147454" y="6294727"/>
            <a:ext cx="252000" cy="252000"/>
          </a:xfrm>
          <a:prstGeom prst="rect">
            <a:avLst/>
          </a:prstGeom>
        </p:spPr>
      </p:pic>
      <p:pic>
        <p:nvPicPr>
          <p:cNvPr id="65" name="Grafika 64" descr="Znaczek 6 z wypełnieniem pełnym">
            <a:extLst>
              <a:ext uri="{FF2B5EF4-FFF2-40B4-BE49-F238E27FC236}">
                <a16:creationId xmlns:a16="http://schemas.microsoft.com/office/drawing/2014/main" id="{4EDAD659-4ACB-8A60-AB3A-2573896AC07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139341" y="3174599"/>
            <a:ext cx="252000" cy="252000"/>
          </a:xfrm>
          <a:prstGeom prst="rect">
            <a:avLst/>
          </a:prstGeom>
        </p:spPr>
      </p:pic>
      <p:pic>
        <p:nvPicPr>
          <p:cNvPr id="66" name="Grafika 65" descr="Znaczek 6 z wypełnieniem pełnym">
            <a:extLst>
              <a:ext uri="{FF2B5EF4-FFF2-40B4-BE49-F238E27FC236}">
                <a16:creationId xmlns:a16="http://schemas.microsoft.com/office/drawing/2014/main" id="{370FBB56-1A7B-8BA2-4A77-56682530C7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139341" y="4220547"/>
            <a:ext cx="252000" cy="252000"/>
          </a:xfrm>
          <a:prstGeom prst="rect">
            <a:avLst/>
          </a:prstGeom>
        </p:spPr>
      </p:pic>
      <p:pic>
        <p:nvPicPr>
          <p:cNvPr id="67" name="Grafika 66" descr="Znaczek 6 z wypełnieniem pełnym">
            <a:extLst>
              <a:ext uri="{FF2B5EF4-FFF2-40B4-BE49-F238E27FC236}">
                <a16:creationId xmlns:a16="http://schemas.microsoft.com/office/drawing/2014/main" id="{891F826E-976B-AC4C-7E18-5A26E6B302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139341" y="4743521"/>
            <a:ext cx="252000" cy="252000"/>
          </a:xfrm>
          <a:prstGeom prst="rect">
            <a:avLst/>
          </a:prstGeom>
        </p:spPr>
      </p:pic>
      <p:pic>
        <p:nvPicPr>
          <p:cNvPr id="68" name="Grafika 67" descr="Znaczek 6 z wypełnieniem pełnym">
            <a:extLst>
              <a:ext uri="{FF2B5EF4-FFF2-40B4-BE49-F238E27FC236}">
                <a16:creationId xmlns:a16="http://schemas.microsoft.com/office/drawing/2014/main" id="{4702DD9E-5242-DB67-A1A0-F4A3D1D0F3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139341" y="5789469"/>
            <a:ext cx="252000" cy="252000"/>
          </a:xfrm>
          <a:prstGeom prst="rect">
            <a:avLst/>
          </a:prstGeom>
        </p:spPr>
      </p:pic>
      <p:pic>
        <p:nvPicPr>
          <p:cNvPr id="69" name="Grafika 68" descr="Znaczek 6 z wypełnieniem pełnym">
            <a:extLst>
              <a:ext uri="{FF2B5EF4-FFF2-40B4-BE49-F238E27FC236}">
                <a16:creationId xmlns:a16="http://schemas.microsoft.com/office/drawing/2014/main" id="{3B4CA127-E26E-5D72-A700-B2BF55FE7C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139341" y="2651625"/>
            <a:ext cx="252000" cy="252000"/>
          </a:xfrm>
          <a:prstGeom prst="rect">
            <a:avLst/>
          </a:prstGeom>
        </p:spPr>
      </p:pic>
      <p:sp>
        <p:nvSpPr>
          <p:cNvPr id="24" name="object 2">
            <a:extLst>
              <a:ext uri="{FF2B5EF4-FFF2-40B4-BE49-F238E27FC236}">
                <a16:creationId xmlns:a16="http://schemas.microsoft.com/office/drawing/2014/main" id="{CDB6C3DA-66BC-092A-53D5-F7F8270241D9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94DD3350-0B7C-595A-CB0C-EB18C04A060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Analiza </a:t>
            </a:r>
            <a:r>
              <a:rPr lang="pl-PL" sz="2800" dirty="0" err="1">
                <a:latin typeface="True North Textures" panose="02000504000000020004" pitchFamily="50" charset="0"/>
              </a:rPr>
              <a:t>zachowań</a:t>
            </a:r>
            <a:r>
              <a:rPr lang="pl-PL" sz="2800" dirty="0">
                <a:latin typeface="True North Textures" panose="02000504000000020004" pitchFamily="50" charset="0"/>
              </a:rPr>
              <a:t> klientów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zamówień (Lift)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  <p:sp>
        <p:nvSpPr>
          <p:cNvPr id="30" name="Znak plus 29">
            <a:extLst>
              <a:ext uri="{FF2B5EF4-FFF2-40B4-BE49-F238E27FC236}">
                <a16:creationId xmlns:a16="http://schemas.microsoft.com/office/drawing/2014/main" id="{3BD1835B-346B-D3AC-ECC9-7AF9F5D13B91}"/>
              </a:ext>
            </a:extLst>
          </p:cNvPr>
          <p:cNvSpPr/>
          <p:nvPr/>
        </p:nvSpPr>
        <p:spPr>
          <a:xfrm>
            <a:off x="948111" y="1952357"/>
            <a:ext cx="163727" cy="7588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1" name="Grafika 30" descr="Miska z wypełnieniem pełnym">
            <a:extLst>
              <a:ext uri="{FF2B5EF4-FFF2-40B4-BE49-F238E27FC236}">
                <a16:creationId xmlns:a16="http://schemas.microsoft.com/office/drawing/2014/main" id="{1AC6DA17-4CBC-E195-DB6A-32644279A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367" y="2847426"/>
            <a:ext cx="329130" cy="329130"/>
          </a:xfrm>
          <a:prstGeom prst="rect">
            <a:avLst/>
          </a:prstGeom>
        </p:spPr>
      </p:pic>
      <p:pic>
        <p:nvPicPr>
          <p:cNvPr id="33" name="Grafika 32" descr="Widelec z wypełnieniem pełnym">
            <a:extLst>
              <a:ext uri="{FF2B5EF4-FFF2-40B4-BE49-F238E27FC236}">
                <a16:creationId xmlns:a16="http://schemas.microsoft.com/office/drawing/2014/main" id="{37C965E1-151B-BEC1-8767-1AB17FC63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719" y="3253206"/>
            <a:ext cx="329130" cy="329130"/>
          </a:xfrm>
          <a:prstGeom prst="rect">
            <a:avLst/>
          </a:prstGeom>
        </p:spPr>
      </p:pic>
      <p:pic>
        <p:nvPicPr>
          <p:cNvPr id="38" name="Grafika 37" descr="Miska z wypełnieniem pełnym">
            <a:extLst>
              <a:ext uri="{FF2B5EF4-FFF2-40B4-BE49-F238E27FC236}">
                <a16:creationId xmlns:a16="http://schemas.microsoft.com/office/drawing/2014/main" id="{5B7F4E9C-7F2B-4FD7-6FFB-7143D8F3D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367" y="3658986"/>
            <a:ext cx="329130" cy="329130"/>
          </a:xfrm>
          <a:prstGeom prst="rect">
            <a:avLst/>
          </a:prstGeom>
        </p:spPr>
      </p:pic>
      <p:pic>
        <p:nvPicPr>
          <p:cNvPr id="50" name="Grafika 49" descr="Łyżka z wypełnieniem pełnym">
            <a:extLst>
              <a:ext uri="{FF2B5EF4-FFF2-40B4-BE49-F238E27FC236}">
                <a16:creationId xmlns:a16="http://schemas.microsoft.com/office/drawing/2014/main" id="{9D715FD2-78AF-99B2-7852-88D834581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719" y="3658986"/>
            <a:ext cx="329130" cy="329130"/>
          </a:xfrm>
          <a:prstGeom prst="rect">
            <a:avLst/>
          </a:prstGeom>
        </p:spPr>
      </p:pic>
      <p:pic>
        <p:nvPicPr>
          <p:cNvPr id="54" name="Grafika 53" descr="Miska z wypełnieniem pełnym">
            <a:extLst>
              <a:ext uri="{FF2B5EF4-FFF2-40B4-BE49-F238E27FC236}">
                <a16:creationId xmlns:a16="http://schemas.microsoft.com/office/drawing/2014/main" id="{E49ED2D2-D292-56AE-E2E3-0B927FFA2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367" y="4064766"/>
            <a:ext cx="329130" cy="329130"/>
          </a:xfrm>
          <a:prstGeom prst="rect">
            <a:avLst/>
          </a:prstGeom>
        </p:spPr>
      </p:pic>
      <p:pic>
        <p:nvPicPr>
          <p:cNvPr id="79" name="Grafika 78" descr="Modyfikacje i dostosowywanie z wypełnieniem pełnym">
            <a:extLst>
              <a:ext uri="{FF2B5EF4-FFF2-40B4-BE49-F238E27FC236}">
                <a16:creationId xmlns:a16="http://schemas.microsoft.com/office/drawing/2014/main" id="{EC32CDA4-C2CD-9446-1F8D-B1942D6C11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719" y="4064766"/>
            <a:ext cx="329130" cy="329130"/>
          </a:xfrm>
          <a:prstGeom prst="rect">
            <a:avLst/>
          </a:prstGeom>
        </p:spPr>
      </p:pic>
      <p:pic>
        <p:nvPicPr>
          <p:cNvPr id="80" name="Grafika 79" descr="Modyfikacje i dostosowywanie z wypełnieniem pełnym">
            <a:extLst>
              <a:ext uri="{FF2B5EF4-FFF2-40B4-BE49-F238E27FC236}">
                <a16:creationId xmlns:a16="http://schemas.microsoft.com/office/drawing/2014/main" id="{617F4466-7AF0-866A-2FB7-6F40C34302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8367" y="4470546"/>
            <a:ext cx="329130" cy="329130"/>
          </a:xfrm>
          <a:prstGeom prst="rect">
            <a:avLst/>
          </a:prstGeom>
        </p:spPr>
      </p:pic>
      <p:pic>
        <p:nvPicPr>
          <p:cNvPr id="81" name="Grafika 80" descr="Widelec z wypełnieniem pełnym">
            <a:extLst>
              <a:ext uri="{FF2B5EF4-FFF2-40B4-BE49-F238E27FC236}">
                <a16:creationId xmlns:a16="http://schemas.microsoft.com/office/drawing/2014/main" id="{573C3F31-F0B4-4CFB-E7BB-139A6A278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719" y="4470546"/>
            <a:ext cx="329130" cy="329130"/>
          </a:xfrm>
          <a:prstGeom prst="rect">
            <a:avLst/>
          </a:prstGeom>
        </p:spPr>
      </p:pic>
      <p:pic>
        <p:nvPicPr>
          <p:cNvPr id="82" name="Grafika 81" descr="Modyfikacje i dostosowywanie z wypełnieniem pełnym">
            <a:extLst>
              <a:ext uri="{FF2B5EF4-FFF2-40B4-BE49-F238E27FC236}">
                <a16:creationId xmlns:a16="http://schemas.microsoft.com/office/drawing/2014/main" id="{E1C66B8E-79F4-0544-C05B-BF5136194C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8367" y="4876326"/>
            <a:ext cx="329130" cy="329130"/>
          </a:xfrm>
          <a:prstGeom prst="rect">
            <a:avLst/>
          </a:prstGeom>
        </p:spPr>
      </p:pic>
      <p:pic>
        <p:nvPicPr>
          <p:cNvPr id="89" name="Grafika 88" descr="Łyżka z wypełnieniem pełnym">
            <a:extLst>
              <a:ext uri="{FF2B5EF4-FFF2-40B4-BE49-F238E27FC236}">
                <a16:creationId xmlns:a16="http://schemas.microsoft.com/office/drawing/2014/main" id="{0C40145C-725C-AB22-CB13-274EB140F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719" y="4876326"/>
            <a:ext cx="329130" cy="329130"/>
          </a:xfrm>
          <a:prstGeom prst="rect">
            <a:avLst/>
          </a:prstGeom>
        </p:spPr>
      </p:pic>
      <p:pic>
        <p:nvPicPr>
          <p:cNvPr id="90" name="Grafika 89" descr="Modyfikacje i dostosowywanie z wypełnieniem pełnym">
            <a:extLst>
              <a:ext uri="{FF2B5EF4-FFF2-40B4-BE49-F238E27FC236}">
                <a16:creationId xmlns:a16="http://schemas.microsoft.com/office/drawing/2014/main" id="{94429AB6-4BFC-F31D-85DC-DB2011610A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8367" y="5282106"/>
            <a:ext cx="329130" cy="329130"/>
          </a:xfrm>
          <a:prstGeom prst="rect">
            <a:avLst/>
          </a:prstGeom>
        </p:spPr>
      </p:pic>
      <p:pic>
        <p:nvPicPr>
          <p:cNvPr id="92" name="Grafika 91" descr="Modyfikacje i dostosowywanie z wypełnieniem pełnym">
            <a:extLst>
              <a:ext uri="{FF2B5EF4-FFF2-40B4-BE49-F238E27FC236}">
                <a16:creationId xmlns:a16="http://schemas.microsoft.com/office/drawing/2014/main" id="{21B85E0A-67DA-3E97-3F16-AB840024D8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719" y="5679098"/>
            <a:ext cx="329130" cy="329130"/>
          </a:xfrm>
          <a:prstGeom prst="rect">
            <a:avLst/>
          </a:prstGeom>
        </p:spPr>
      </p:pic>
      <p:pic>
        <p:nvPicPr>
          <p:cNvPr id="93" name="Grafika 92" descr="Widelec z wypełnieniem pełnym">
            <a:extLst>
              <a:ext uri="{FF2B5EF4-FFF2-40B4-BE49-F238E27FC236}">
                <a16:creationId xmlns:a16="http://schemas.microsoft.com/office/drawing/2014/main" id="{975DF02B-6442-DEA2-B128-4EB02DB01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367" y="5696675"/>
            <a:ext cx="329130" cy="329130"/>
          </a:xfrm>
          <a:prstGeom prst="rect">
            <a:avLst/>
          </a:prstGeom>
        </p:spPr>
      </p:pic>
      <p:pic>
        <p:nvPicPr>
          <p:cNvPr id="95" name="Grafika 94" descr="Łyżka z wypełnieniem pełnym">
            <a:extLst>
              <a:ext uri="{FF2B5EF4-FFF2-40B4-BE49-F238E27FC236}">
                <a16:creationId xmlns:a16="http://schemas.microsoft.com/office/drawing/2014/main" id="{F9293A1C-AAF6-0E10-3239-E73236F791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719" y="5282106"/>
            <a:ext cx="329130" cy="329130"/>
          </a:xfrm>
          <a:prstGeom prst="rect">
            <a:avLst/>
          </a:prstGeom>
        </p:spPr>
      </p:pic>
      <p:pic>
        <p:nvPicPr>
          <p:cNvPr id="96" name="Grafika 95" descr="Łyżka z wypełnieniem pełnym">
            <a:extLst>
              <a:ext uri="{FF2B5EF4-FFF2-40B4-BE49-F238E27FC236}">
                <a16:creationId xmlns:a16="http://schemas.microsoft.com/office/drawing/2014/main" id="{85F86640-B95A-3B9F-BEC3-1A15CE96F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8367" y="6093666"/>
            <a:ext cx="329130" cy="329130"/>
          </a:xfrm>
          <a:prstGeom prst="rect">
            <a:avLst/>
          </a:prstGeom>
        </p:spPr>
      </p:pic>
      <p:pic>
        <p:nvPicPr>
          <p:cNvPr id="98" name="Grafika 97" descr="Modyfikacje i dostosowywanie z wypełnieniem pełnym">
            <a:extLst>
              <a:ext uri="{FF2B5EF4-FFF2-40B4-BE49-F238E27FC236}">
                <a16:creationId xmlns:a16="http://schemas.microsoft.com/office/drawing/2014/main" id="{82774248-61F1-7001-2947-AA3B0545D9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719" y="6093666"/>
            <a:ext cx="329130" cy="329130"/>
          </a:xfrm>
          <a:prstGeom prst="rect">
            <a:avLst/>
          </a:prstGeom>
        </p:spPr>
      </p:pic>
      <p:pic>
        <p:nvPicPr>
          <p:cNvPr id="117" name="Grafika 116" descr="Modyfikacje i dostosowywanie z wypełnieniem pełnym">
            <a:extLst>
              <a:ext uri="{FF2B5EF4-FFF2-40B4-BE49-F238E27FC236}">
                <a16:creationId xmlns:a16="http://schemas.microsoft.com/office/drawing/2014/main" id="{0F27DA19-CF43-6025-DF7A-58785B69FA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7719" y="2847426"/>
            <a:ext cx="329130" cy="329130"/>
          </a:xfrm>
          <a:prstGeom prst="rect">
            <a:avLst/>
          </a:prstGeom>
        </p:spPr>
      </p:pic>
      <p:pic>
        <p:nvPicPr>
          <p:cNvPr id="118" name="Grafika 117" descr="Miska z wypełnieniem pełnym">
            <a:extLst>
              <a:ext uri="{FF2B5EF4-FFF2-40B4-BE49-F238E27FC236}">
                <a16:creationId xmlns:a16="http://schemas.microsoft.com/office/drawing/2014/main" id="{48EFBA6C-707E-141C-BD69-E05A196BB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367" y="3253206"/>
            <a:ext cx="329130" cy="329130"/>
          </a:xfrm>
          <a:prstGeom prst="rect">
            <a:avLst/>
          </a:prstGeom>
        </p:spPr>
      </p:pic>
      <p:sp>
        <p:nvSpPr>
          <p:cNvPr id="119" name="Znak plus 118">
            <a:extLst>
              <a:ext uri="{FF2B5EF4-FFF2-40B4-BE49-F238E27FC236}">
                <a16:creationId xmlns:a16="http://schemas.microsoft.com/office/drawing/2014/main" id="{3650B5E2-5565-22A0-E14A-F39E45E63A0C}"/>
              </a:ext>
            </a:extLst>
          </p:cNvPr>
          <p:cNvSpPr/>
          <p:nvPr/>
        </p:nvSpPr>
        <p:spPr>
          <a:xfrm>
            <a:off x="615066" y="2904415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Znak plus 119">
            <a:extLst>
              <a:ext uri="{FF2B5EF4-FFF2-40B4-BE49-F238E27FC236}">
                <a16:creationId xmlns:a16="http://schemas.microsoft.com/office/drawing/2014/main" id="{A91AD50F-0B11-5628-5E3E-B57E105A37E1}"/>
              </a:ext>
            </a:extLst>
          </p:cNvPr>
          <p:cNvSpPr/>
          <p:nvPr/>
        </p:nvSpPr>
        <p:spPr>
          <a:xfrm>
            <a:off x="615066" y="3310195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1" name="Znak plus 120">
            <a:extLst>
              <a:ext uri="{FF2B5EF4-FFF2-40B4-BE49-F238E27FC236}">
                <a16:creationId xmlns:a16="http://schemas.microsoft.com/office/drawing/2014/main" id="{B3503E5B-50EC-A17D-6F28-11737C1024C9}"/>
              </a:ext>
            </a:extLst>
          </p:cNvPr>
          <p:cNvSpPr/>
          <p:nvPr/>
        </p:nvSpPr>
        <p:spPr>
          <a:xfrm>
            <a:off x="615066" y="6150655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Znak plus 121">
            <a:extLst>
              <a:ext uri="{FF2B5EF4-FFF2-40B4-BE49-F238E27FC236}">
                <a16:creationId xmlns:a16="http://schemas.microsoft.com/office/drawing/2014/main" id="{0780FA28-AB46-8BE4-0BA6-A91A8E429D0F}"/>
              </a:ext>
            </a:extLst>
          </p:cNvPr>
          <p:cNvSpPr/>
          <p:nvPr/>
        </p:nvSpPr>
        <p:spPr>
          <a:xfrm>
            <a:off x="615066" y="3715975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3" name="Znak plus 122">
            <a:extLst>
              <a:ext uri="{FF2B5EF4-FFF2-40B4-BE49-F238E27FC236}">
                <a16:creationId xmlns:a16="http://schemas.microsoft.com/office/drawing/2014/main" id="{C2FECD18-3B58-0872-3C12-55CB317E5BF2}"/>
              </a:ext>
            </a:extLst>
          </p:cNvPr>
          <p:cNvSpPr/>
          <p:nvPr/>
        </p:nvSpPr>
        <p:spPr>
          <a:xfrm>
            <a:off x="615066" y="4121755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4" name="Znak plus 123">
            <a:extLst>
              <a:ext uri="{FF2B5EF4-FFF2-40B4-BE49-F238E27FC236}">
                <a16:creationId xmlns:a16="http://schemas.microsoft.com/office/drawing/2014/main" id="{818DA117-D5AD-6968-2340-369077A83D6E}"/>
              </a:ext>
            </a:extLst>
          </p:cNvPr>
          <p:cNvSpPr/>
          <p:nvPr/>
        </p:nvSpPr>
        <p:spPr>
          <a:xfrm>
            <a:off x="615066" y="4527535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5" name="Znak plus 124">
            <a:extLst>
              <a:ext uri="{FF2B5EF4-FFF2-40B4-BE49-F238E27FC236}">
                <a16:creationId xmlns:a16="http://schemas.microsoft.com/office/drawing/2014/main" id="{FD0BEBEB-F3A0-1EB2-5C71-5DB688CC87FC}"/>
              </a:ext>
            </a:extLst>
          </p:cNvPr>
          <p:cNvSpPr/>
          <p:nvPr/>
        </p:nvSpPr>
        <p:spPr>
          <a:xfrm>
            <a:off x="615066" y="4933315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6" name="Znak plus 125">
            <a:extLst>
              <a:ext uri="{FF2B5EF4-FFF2-40B4-BE49-F238E27FC236}">
                <a16:creationId xmlns:a16="http://schemas.microsoft.com/office/drawing/2014/main" id="{BC492A99-E8AB-A6EA-4EC5-1A14FDE14815}"/>
              </a:ext>
            </a:extLst>
          </p:cNvPr>
          <p:cNvSpPr/>
          <p:nvPr/>
        </p:nvSpPr>
        <p:spPr>
          <a:xfrm>
            <a:off x="615066" y="5339095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7" name="Znak plus 126">
            <a:extLst>
              <a:ext uri="{FF2B5EF4-FFF2-40B4-BE49-F238E27FC236}">
                <a16:creationId xmlns:a16="http://schemas.microsoft.com/office/drawing/2014/main" id="{75087899-B574-9BF8-0B9D-3D3CFD23BB68}"/>
              </a:ext>
            </a:extLst>
          </p:cNvPr>
          <p:cNvSpPr/>
          <p:nvPr/>
        </p:nvSpPr>
        <p:spPr>
          <a:xfrm>
            <a:off x="615066" y="5699698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97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59609-7F9E-F75F-1B95-5ADAD1831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rafika 124" descr="Pracownik biurowy z wypełnieniem pełnym">
            <a:extLst>
              <a:ext uri="{FF2B5EF4-FFF2-40B4-BE49-F238E27FC236}">
                <a16:creationId xmlns:a16="http://schemas.microsoft.com/office/drawing/2014/main" id="{31889DC5-BA7F-8B29-8B83-8999E27A4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3155" y="2650840"/>
            <a:ext cx="288000" cy="28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375321E-1C57-8675-F2E2-C28BF2A7C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B49E5501-ABD1-8ACA-610D-6B10F4E74F35}"/>
              </a:ext>
            </a:extLst>
          </p:cNvPr>
          <p:cNvSpPr/>
          <p:nvPr/>
        </p:nvSpPr>
        <p:spPr>
          <a:xfrm>
            <a:off x="796732" y="1417325"/>
            <a:ext cx="67383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Na przykładzie widać, że wskaźnik </a:t>
            </a:r>
            <a:r>
              <a:rPr lang="pl-PL" sz="2200" b="1" dirty="0">
                <a:latin typeface="Gotham Narrow Book" pitchFamily="50" charset="0"/>
              </a:rPr>
              <a:t>Lift</a:t>
            </a:r>
            <a:r>
              <a:rPr lang="pl-PL" sz="2200" dirty="0">
                <a:latin typeface="Gotham Narrow Book" pitchFamily="50" charset="0"/>
              </a:rPr>
              <a:t> dobrze pokazuje rzeczywiste powiązania między produktami w zamówieniach.</a:t>
            </a:r>
            <a:endParaRPr lang="nl-NL" sz="2200" dirty="0">
              <a:latin typeface="Gotham Narrow Book" pitchFamily="50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0B89548-7D29-F55E-ACE4-F4986C553CE2}"/>
              </a:ext>
            </a:extLst>
          </p:cNvPr>
          <p:cNvGraphicFramePr>
            <a:graphicFrameLocks noGrp="1"/>
          </p:cNvGraphicFramePr>
          <p:nvPr/>
        </p:nvGraphicFramePr>
        <p:xfrm>
          <a:off x="1833177" y="2615893"/>
          <a:ext cx="5083664" cy="3657600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1270916">
                  <a:extLst>
                    <a:ext uri="{9D8B030D-6E8A-4147-A177-3AD203B41FA5}">
                      <a16:colId xmlns:a16="http://schemas.microsoft.com/office/drawing/2014/main" val="467245528"/>
                    </a:ext>
                  </a:extLst>
                </a:gridCol>
                <a:gridCol w="1270916">
                  <a:extLst>
                    <a:ext uri="{9D8B030D-6E8A-4147-A177-3AD203B41FA5}">
                      <a16:colId xmlns:a16="http://schemas.microsoft.com/office/drawing/2014/main" val="3150752031"/>
                    </a:ext>
                  </a:extLst>
                </a:gridCol>
                <a:gridCol w="1270916">
                  <a:extLst>
                    <a:ext uri="{9D8B030D-6E8A-4147-A177-3AD203B41FA5}">
                      <a16:colId xmlns:a16="http://schemas.microsoft.com/office/drawing/2014/main" val="2791539591"/>
                    </a:ext>
                  </a:extLst>
                </a:gridCol>
                <a:gridCol w="1270916">
                  <a:extLst>
                    <a:ext uri="{9D8B030D-6E8A-4147-A177-3AD203B41FA5}">
                      <a16:colId xmlns:a16="http://schemas.microsoft.com/office/drawing/2014/main" val="2742305806"/>
                    </a:ext>
                  </a:extLst>
                </a:gridCol>
              </a:tblGrid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394102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164194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817516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97134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198949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604966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34970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066409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560786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71433"/>
                  </a:ext>
                </a:extLst>
              </a:tr>
            </a:tbl>
          </a:graphicData>
        </a:graphic>
      </p:graphicFrame>
      <p:pic>
        <p:nvPicPr>
          <p:cNvPr id="22" name="Grafika 21" descr="Kobieta — pracownik biurowy z wypełnieniem pełnym">
            <a:extLst>
              <a:ext uri="{FF2B5EF4-FFF2-40B4-BE49-F238E27FC236}">
                <a16:creationId xmlns:a16="http://schemas.microsoft.com/office/drawing/2014/main" id="{5CE6AB81-9256-348D-A0D7-8520280F1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3155" y="3746795"/>
            <a:ext cx="288000" cy="288000"/>
          </a:xfrm>
          <a:prstGeom prst="rect">
            <a:avLst/>
          </a:prstGeom>
        </p:spPr>
      </p:pic>
      <p:pic>
        <p:nvPicPr>
          <p:cNvPr id="24" name="Grafika 23" descr="Uczeń z wypełnieniem pełnym">
            <a:extLst>
              <a:ext uri="{FF2B5EF4-FFF2-40B4-BE49-F238E27FC236}">
                <a16:creationId xmlns:a16="http://schemas.microsoft.com/office/drawing/2014/main" id="{0865A677-7048-56A9-A88A-B275141DC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3155" y="3387848"/>
            <a:ext cx="288000" cy="288000"/>
          </a:xfrm>
          <a:prstGeom prst="rect">
            <a:avLst/>
          </a:prstGeom>
        </p:spPr>
      </p:pic>
      <p:pic>
        <p:nvPicPr>
          <p:cNvPr id="28" name="Grafika 27" descr="Koszyk na zakupy kontur">
            <a:extLst>
              <a:ext uri="{FF2B5EF4-FFF2-40B4-BE49-F238E27FC236}">
                <a16:creationId xmlns:a16="http://schemas.microsoft.com/office/drawing/2014/main" id="{B33558ED-E9C4-B71C-3D43-4E0440B8A0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2809100"/>
            <a:ext cx="144000" cy="144000"/>
          </a:xfrm>
          <a:prstGeom prst="rect">
            <a:avLst/>
          </a:prstGeom>
        </p:spPr>
      </p:pic>
      <p:pic>
        <p:nvPicPr>
          <p:cNvPr id="30" name="Grafika 29" descr="Kapeluszu kowbojskim z wypełnieniem pełnym">
            <a:extLst>
              <a:ext uri="{FF2B5EF4-FFF2-40B4-BE49-F238E27FC236}">
                <a16:creationId xmlns:a16="http://schemas.microsoft.com/office/drawing/2014/main" id="{9258C14E-76C9-9DC0-5364-85B0A7E33E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3155" y="3012316"/>
            <a:ext cx="288000" cy="288000"/>
          </a:xfrm>
          <a:prstGeom prst="rect">
            <a:avLst/>
          </a:prstGeom>
        </p:spPr>
      </p:pic>
      <p:pic>
        <p:nvPicPr>
          <p:cNvPr id="31" name="Grafika 30" descr="Koszyk na zakupy kontur">
            <a:extLst>
              <a:ext uri="{FF2B5EF4-FFF2-40B4-BE49-F238E27FC236}">
                <a16:creationId xmlns:a16="http://schemas.microsoft.com/office/drawing/2014/main" id="{0DEF3643-DA99-6C74-B390-2C5E11CB33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3546108"/>
            <a:ext cx="144000" cy="144000"/>
          </a:xfrm>
          <a:prstGeom prst="rect">
            <a:avLst/>
          </a:prstGeom>
        </p:spPr>
      </p:pic>
      <p:pic>
        <p:nvPicPr>
          <p:cNvPr id="32" name="Grafika 31" descr="Koszyk na zakupy kontur">
            <a:extLst>
              <a:ext uri="{FF2B5EF4-FFF2-40B4-BE49-F238E27FC236}">
                <a16:creationId xmlns:a16="http://schemas.microsoft.com/office/drawing/2014/main" id="{CE53A19A-9C3A-AFDD-E8AE-6C51CAEC48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3170576"/>
            <a:ext cx="144000" cy="144000"/>
          </a:xfrm>
          <a:prstGeom prst="rect">
            <a:avLst/>
          </a:prstGeom>
        </p:spPr>
      </p:pic>
      <p:pic>
        <p:nvPicPr>
          <p:cNvPr id="33" name="Grafika 32" descr="Koszyk na zakupy kontur">
            <a:extLst>
              <a:ext uri="{FF2B5EF4-FFF2-40B4-BE49-F238E27FC236}">
                <a16:creationId xmlns:a16="http://schemas.microsoft.com/office/drawing/2014/main" id="{B7CDE0D2-38EA-6C52-058A-7EBDAF61CF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3905055"/>
            <a:ext cx="144000" cy="144000"/>
          </a:xfrm>
          <a:prstGeom prst="rect">
            <a:avLst/>
          </a:prstGeom>
        </p:spPr>
      </p:pic>
      <p:pic>
        <p:nvPicPr>
          <p:cNvPr id="50" name="Grafika 49" descr="Miska z wypełnieniem pełnym">
            <a:extLst>
              <a:ext uri="{FF2B5EF4-FFF2-40B4-BE49-F238E27FC236}">
                <a16:creationId xmlns:a16="http://schemas.microsoft.com/office/drawing/2014/main" id="{FB78ECB3-2DD7-5CEB-7922-7AD5ABC01E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8617" y="2650840"/>
            <a:ext cx="288000" cy="288000"/>
          </a:xfrm>
          <a:prstGeom prst="rect">
            <a:avLst/>
          </a:prstGeom>
        </p:spPr>
      </p:pic>
      <p:pic>
        <p:nvPicPr>
          <p:cNvPr id="52" name="Grafika 51" descr="Widelec z wypełnieniem pełnym">
            <a:extLst>
              <a:ext uri="{FF2B5EF4-FFF2-40B4-BE49-F238E27FC236}">
                <a16:creationId xmlns:a16="http://schemas.microsoft.com/office/drawing/2014/main" id="{3F09E079-46B9-CDAC-C3FC-B966B87B86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76601" y="2650840"/>
            <a:ext cx="288000" cy="288000"/>
          </a:xfrm>
          <a:prstGeom prst="rect">
            <a:avLst/>
          </a:prstGeom>
        </p:spPr>
      </p:pic>
      <p:pic>
        <p:nvPicPr>
          <p:cNvPr id="54" name="Grafika 53" descr="Łyżka z wypełnieniem pełnym">
            <a:extLst>
              <a:ext uri="{FF2B5EF4-FFF2-40B4-BE49-F238E27FC236}">
                <a16:creationId xmlns:a16="http://schemas.microsoft.com/office/drawing/2014/main" id="{160E2CF2-50AA-C4C1-0BDF-905B9D8DA4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13033" y="2650840"/>
            <a:ext cx="288000" cy="288000"/>
          </a:xfrm>
          <a:prstGeom prst="rect">
            <a:avLst/>
          </a:prstGeom>
        </p:spPr>
      </p:pic>
      <p:pic>
        <p:nvPicPr>
          <p:cNvPr id="2" name="Grafika 1" descr="Miska z wypełnieniem pełnym">
            <a:extLst>
              <a:ext uri="{FF2B5EF4-FFF2-40B4-BE49-F238E27FC236}">
                <a16:creationId xmlns:a16="http://schemas.microsoft.com/office/drawing/2014/main" id="{ACE769DB-7F24-8714-BDBF-2EAD7C3A8F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55277" y="1952357"/>
            <a:ext cx="453600" cy="453600"/>
          </a:xfrm>
          <a:prstGeom prst="rect">
            <a:avLst/>
          </a:prstGeom>
        </p:spPr>
      </p:pic>
      <p:sp>
        <p:nvSpPr>
          <p:cNvPr id="5" name="Znak plus 4">
            <a:extLst>
              <a:ext uri="{FF2B5EF4-FFF2-40B4-BE49-F238E27FC236}">
                <a16:creationId xmlns:a16="http://schemas.microsoft.com/office/drawing/2014/main" id="{38D122EC-29F4-B715-2FF4-B68D16969E28}"/>
              </a:ext>
            </a:extLst>
          </p:cNvPr>
          <p:cNvSpPr/>
          <p:nvPr/>
        </p:nvSpPr>
        <p:spPr>
          <a:xfrm>
            <a:off x="8463339" y="2071581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A7471860-09CC-F5D1-C2C8-C936E488B479}"/>
              </a:ext>
            </a:extLst>
          </p:cNvPr>
          <p:cNvSpPr/>
          <p:nvPr/>
        </p:nvSpPr>
        <p:spPr>
          <a:xfrm>
            <a:off x="9428630" y="2041349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Grafika 9" descr="Miska z wypełnieniem pełnym">
            <a:extLst>
              <a:ext uri="{FF2B5EF4-FFF2-40B4-BE49-F238E27FC236}">
                <a16:creationId xmlns:a16="http://schemas.microsoft.com/office/drawing/2014/main" id="{91C1B450-AA54-6AD0-7761-F4CC7F3B5F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55277" y="2490247"/>
            <a:ext cx="453600" cy="453600"/>
          </a:xfrm>
          <a:prstGeom prst="rect">
            <a:avLst/>
          </a:prstGeom>
        </p:spPr>
      </p:pic>
      <p:sp>
        <p:nvSpPr>
          <p:cNvPr id="11" name="Znak plus 10">
            <a:extLst>
              <a:ext uri="{FF2B5EF4-FFF2-40B4-BE49-F238E27FC236}">
                <a16:creationId xmlns:a16="http://schemas.microsoft.com/office/drawing/2014/main" id="{914BD127-DB25-405F-4489-80AB0F7B5CD0}"/>
              </a:ext>
            </a:extLst>
          </p:cNvPr>
          <p:cNvSpPr/>
          <p:nvPr/>
        </p:nvSpPr>
        <p:spPr>
          <a:xfrm>
            <a:off x="8463339" y="2609471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Grafika 11" descr="Widelec z wypełnieniem pełnym">
            <a:extLst>
              <a:ext uri="{FF2B5EF4-FFF2-40B4-BE49-F238E27FC236}">
                <a16:creationId xmlns:a16="http://schemas.microsoft.com/office/drawing/2014/main" id="{1C1CB03B-0E38-AC95-B6BB-30C25B743F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16755" y="2490247"/>
            <a:ext cx="453600" cy="453600"/>
          </a:xfrm>
          <a:prstGeom prst="rect">
            <a:avLst/>
          </a:prstGeom>
        </p:spPr>
      </p:pic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39E0FE3E-A3BA-0A10-E60A-84375F85B862}"/>
              </a:ext>
            </a:extLst>
          </p:cNvPr>
          <p:cNvSpPr/>
          <p:nvPr/>
        </p:nvSpPr>
        <p:spPr>
          <a:xfrm>
            <a:off x="9428630" y="2579239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Grafika 14" descr="Miska z wypełnieniem pełnym">
            <a:extLst>
              <a:ext uri="{FF2B5EF4-FFF2-40B4-BE49-F238E27FC236}">
                <a16:creationId xmlns:a16="http://schemas.microsoft.com/office/drawing/2014/main" id="{306F830D-57F3-7E56-BA2C-6B50FA5AB5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55277" y="3031340"/>
            <a:ext cx="453600" cy="453600"/>
          </a:xfrm>
          <a:prstGeom prst="rect">
            <a:avLst/>
          </a:prstGeom>
        </p:spPr>
      </p:pic>
      <p:pic>
        <p:nvPicPr>
          <p:cNvPr id="16" name="Grafika 15" descr="Łyżka z wypełnieniem pełnym">
            <a:extLst>
              <a:ext uri="{FF2B5EF4-FFF2-40B4-BE49-F238E27FC236}">
                <a16:creationId xmlns:a16="http://schemas.microsoft.com/office/drawing/2014/main" id="{B949EDE4-43FC-ED74-5366-458BECBE5B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16755" y="3031340"/>
            <a:ext cx="453600" cy="453600"/>
          </a:xfrm>
          <a:prstGeom prst="rect">
            <a:avLst/>
          </a:prstGeom>
        </p:spPr>
      </p:pic>
      <p:sp>
        <p:nvSpPr>
          <p:cNvPr id="17" name="Znak plus 16">
            <a:extLst>
              <a:ext uri="{FF2B5EF4-FFF2-40B4-BE49-F238E27FC236}">
                <a16:creationId xmlns:a16="http://schemas.microsoft.com/office/drawing/2014/main" id="{15A00BC1-E621-5B94-18E7-D6E4F595FC1C}"/>
              </a:ext>
            </a:extLst>
          </p:cNvPr>
          <p:cNvSpPr/>
          <p:nvPr/>
        </p:nvSpPr>
        <p:spPr>
          <a:xfrm>
            <a:off x="8463339" y="3150564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Grafika 18" descr="Miska z wypełnieniem pełnym">
            <a:extLst>
              <a:ext uri="{FF2B5EF4-FFF2-40B4-BE49-F238E27FC236}">
                <a16:creationId xmlns:a16="http://schemas.microsoft.com/office/drawing/2014/main" id="{4C2B6987-F85D-7F21-00ED-8D196EEBF3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55277" y="3540447"/>
            <a:ext cx="453600" cy="453600"/>
          </a:xfrm>
          <a:prstGeom prst="rect">
            <a:avLst/>
          </a:prstGeom>
        </p:spPr>
      </p:pic>
      <p:sp>
        <p:nvSpPr>
          <p:cNvPr id="23" name="Znak plus 22">
            <a:extLst>
              <a:ext uri="{FF2B5EF4-FFF2-40B4-BE49-F238E27FC236}">
                <a16:creationId xmlns:a16="http://schemas.microsoft.com/office/drawing/2014/main" id="{FB0E4F6F-FBFC-3E18-BAE4-5DCE7720D365}"/>
              </a:ext>
            </a:extLst>
          </p:cNvPr>
          <p:cNvSpPr/>
          <p:nvPr/>
        </p:nvSpPr>
        <p:spPr>
          <a:xfrm>
            <a:off x="8463339" y="3659671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Znak plus 26">
            <a:extLst>
              <a:ext uri="{FF2B5EF4-FFF2-40B4-BE49-F238E27FC236}">
                <a16:creationId xmlns:a16="http://schemas.microsoft.com/office/drawing/2014/main" id="{DC9E4782-41E6-7790-E8AB-B8B242E74754}"/>
              </a:ext>
            </a:extLst>
          </p:cNvPr>
          <p:cNvSpPr/>
          <p:nvPr/>
        </p:nvSpPr>
        <p:spPr>
          <a:xfrm>
            <a:off x="8463339" y="4157476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Strzałka: w prawo 28">
            <a:extLst>
              <a:ext uri="{FF2B5EF4-FFF2-40B4-BE49-F238E27FC236}">
                <a16:creationId xmlns:a16="http://schemas.microsoft.com/office/drawing/2014/main" id="{B7159F9E-E43C-F417-26EE-E44E35973C06}"/>
              </a:ext>
            </a:extLst>
          </p:cNvPr>
          <p:cNvSpPr/>
          <p:nvPr/>
        </p:nvSpPr>
        <p:spPr>
          <a:xfrm>
            <a:off x="9428630" y="3120332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Strzałka: w prawo 34">
            <a:extLst>
              <a:ext uri="{FF2B5EF4-FFF2-40B4-BE49-F238E27FC236}">
                <a16:creationId xmlns:a16="http://schemas.microsoft.com/office/drawing/2014/main" id="{05EA5CB9-ACF7-EC3A-9E51-734802EF75AA}"/>
              </a:ext>
            </a:extLst>
          </p:cNvPr>
          <p:cNvSpPr/>
          <p:nvPr/>
        </p:nvSpPr>
        <p:spPr>
          <a:xfrm>
            <a:off x="9428630" y="3629439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Strzałka: w prawo 35">
            <a:extLst>
              <a:ext uri="{FF2B5EF4-FFF2-40B4-BE49-F238E27FC236}">
                <a16:creationId xmlns:a16="http://schemas.microsoft.com/office/drawing/2014/main" id="{C47186D1-8127-E49C-22F3-53DCA4765285}"/>
              </a:ext>
            </a:extLst>
          </p:cNvPr>
          <p:cNvSpPr/>
          <p:nvPr/>
        </p:nvSpPr>
        <p:spPr>
          <a:xfrm>
            <a:off x="9428630" y="4127244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Grafika 37" descr="Modyfikacje i dostosowywanie z wypełnieniem pełnym">
            <a:extLst>
              <a:ext uri="{FF2B5EF4-FFF2-40B4-BE49-F238E27FC236}">
                <a16:creationId xmlns:a16="http://schemas.microsoft.com/office/drawing/2014/main" id="{0EC0D394-2D8F-B523-26E9-238718C012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16023" y="2650840"/>
            <a:ext cx="288000" cy="288000"/>
          </a:xfrm>
          <a:prstGeom prst="rect">
            <a:avLst/>
          </a:prstGeom>
        </p:spPr>
      </p:pic>
      <p:pic>
        <p:nvPicPr>
          <p:cNvPr id="40" name="Grafika 39" descr="Modyfikacje i dostosowywanie z wypełnieniem pełnym">
            <a:extLst>
              <a:ext uri="{FF2B5EF4-FFF2-40B4-BE49-F238E27FC236}">
                <a16:creationId xmlns:a16="http://schemas.microsoft.com/office/drawing/2014/main" id="{5FE6E315-16CC-0031-5292-339A3AC564D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16755" y="1952357"/>
            <a:ext cx="453600" cy="453600"/>
          </a:xfrm>
          <a:prstGeom prst="rect">
            <a:avLst/>
          </a:prstGeom>
        </p:spPr>
      </p:pic>
      <p:pic>
        <p:nvPicPr>
          <p:cNvPr id="41" name="Grafika 40" descr="Modyfikacje i dostosowywanie z wypełnieniem pełnym">
            <a:extLst>
              <a:ext uri="{FF2B5EF4-FFF2-40B4-BE49-F238E27FC236}">
                <a16:creationId xmlns:a16="http://schemas.microsoft.com/office/drawing/2014/main" id="{77E4C6EC-7C4C-8BA5-B480-B07F14F55F2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16755" y="3540447"/>
            <a:ext cx="453600" cy="453600"/>
          </a:xfrm>
          <a:prstGeom prst="rect">
            <a:avLst/>
          </a:prstGeom>
        </p:spPr>
      </p:pic>
      <p:pic>
        <p:nvPicPr>
          <p:cNvPr id="42" name="Grafika 41" descr="Modyfikacje i dostosowywanie z wypełnieniem pełnym">
            <a:extLst>
              <a:ext uri="{FF2B5EF4-FFF2-40B4-BE49-F238E27FC236}">
                <a16:creationId xmlns:a16="http://schemas.microsoft.com/office/drawing/2014/main" id="{1EBBC4BA-3C36-DB99-F058-69193AF4921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855277" y="4038252"/>
            <a:ext cx="453600" cy="453600"/>
          </a:xfrm>
          <a:prstGeom prst="rect">
            <a:avLst/>
          </a:prstGeom>
        </p:spPr>
      </p:pic>
      <p:pic>
        <p:nvPicPr>
          <p:cNvPr id="43" name="Grafika 42" descr="Widelec z wypełnieniem pełnym">
            <a:extLst>
              <a:ext uri="{FF2B5EF4-FFF2-40B4-BE49-F238E27FC236}">
                <a16:creationId xmlns:a16="http://schemas.microsoft.com/office/drawing/2014/main" id="{AF08DBA6-C841-8EA6-A100-FCA08D7C40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16755" y="4038252"/>
            <a:ext cx="453600" cy="453600"/>
          </a:xfrm>
          <a:prstGeom prst="rect">
            <a:avLst/>
          </a:prstGeom>
        </p:spPr>
      </p:pic>
      <p:pic>
        <p:nvPicPr>
          <p:cNvPr id="45" name="Grafika 44" descr="Modyfikacje i dostosowywanie z wypełnieniem pełnym">
            <a:extLst>
              <a:ext uri="{FF2B5EF4-FFF2-40B4-BE49-F238E27FC236}">
                <a16:creationId xmlns:a16="http://schemas.microsoft.com/office/drawing/2014/main" id="{DE1252E8-CEC5-18C3-F015-925F1658A61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855277" y="4554069"/>
            <a:ext cx="453600" cy="453600"/>
          </a:xfrm>
          <a:prstGeom prst="rect">
            <a:avLst/>
          </a:prstGeom>
        </p:spPr>
      </p:pic>
      <p:sp>
        <p:nvSpPr>
          <p:cNvPr id="46" name="Znak plus 45">
            <a:extLst>
              <a:ext uri="{FF2B5EF4-FFF2-40B4-BE49-F238E27FC236}">
                <a16:creationId xmlns:a16="http://schemas.microsoft.com/office/drawing/2014/main" id="{395CEFA3-4380-84F1-E342-4E3D267A6289}"/>
              </a:ext>
            </a:extLst>
          </p:cNvPr>
          <p:cNvSpPr/>
          <p:nvPr/>
        </p:nvSpPr>
        <p:spPr>
          <a:xfrm>
            <a:off x="8463339" y="4673293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7" name="Grafika 46" descr="Łyżka z wypełnieniem pełnym">
            <a:extLst>
              <a:ext uri="{FF2B5EF4-FFF2-40B4-BE49-F238E27FC236}">
                <a16:creationId xmlns:a16="http://schemas.microsoft.com/office/drawing/2014/main" id="{6B590AFE-FA67-B3FA-C807-8C7E954379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16755" y="4554069"/>
            <a:ext cx="453600" cy="453600"/>
          </a:xfrm>
          <a:prstGeom prst="rect">
            <a:avLst/>
          </a:prstGeom>
        </p:spPr>
      </p:pic>
      <p:sp>
        <p:nvSpPr>
          <p:cNvPr id="48" name="Strzałka: w prawo 47">
            <a:extLst>
              <a:ext uri="{FF2B5EF4-FFF2-40B4-BE49-F238E27FC236}">
                <a16:creationId xmlns:a16="http://schemas.microsoft.com/office/drawing/2014/main" id="{2DCAD147-7172-9E6B-3DE3-5EC17729B731}"/>
              </a:ext>
            </a:extLst>
          </p:cNvPr>
          <p:cNvSpPr/>
          <p:nvPr/>
        </p:nvSpPr>
        <p:spPr>
          <a:xfrm>
            <a:off x="9428630" y="4643061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9" name="Grafika 48" descr="Modyfikacje i dostosowywanie z wypełnieniem pełnym">
            <a:extLst>
              <a:ext uri="{FF2B5EF4-FFF2-40B4-BE49-F238E27FC236}">
                <a16:creationId xmlns:a16="http://schemas.microsoft.com/office/drawing/2014/main" id="{0458C4CB-5898-D458-71E0-CB8C6884D6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855277" y="5015439"/>
            <a:ext cx="453600" cy="453600"/>
          </a:xfrm>
          <a:prstGeom prst="rect">
            <a:avLst/>
          </a:prstGeom>
        </p:spPr>
      </p:pic>
      <p:sp>
        <p:nvSpPr>
          <p:cNvPr id="51" name="Znak plus 50">
            <a:extLst>
              <a:ext uri="{FF2B5EF4-FFF2-40B4-BE49-F238E27FC236}">
                <a16:creationId xmlns:a16="http://schemas.microsoft.com/office/drawing/2014/main" id="{EEB34E9E-A048-1A20-DFD9-38F6021A7C5F}"/>
              </a:ext>
            </a:extLst>
          </p:cNvPr>
          <p:cNvSpPr/>
          <p:nvPr/>
        </p:nvSpPr>
        <p:spPr>
          <a:xfrm>
            <a:off x="8463339" y="5134663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3" name="Grafika 52" descr="Modyfikacje i dostosowywanie z wypełnieniem pełnym">
            <a:extLst>
              <a:ext uri="{FF2B5EF4-FFF2-40B4-BE49-F238E27FC236}">
                <a16:creationId xmlns:a16="http://schemas.microsoft.com/office/drawing/2014/main" id="{FB8727B8-CD3F-770F-F564-3BE9812279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16755" y="5015439"/>
            <a:ext cx="453600" cy="453600"/>
          </a:xfrm>
          <a:prstGeom prst="rect">
            <a:avLst/>
          </a:prstGeom>
        </p:spPr>
      </p:pic>
      <p:sp>
        <p:nvSpPr>
          <p:cNvPr id="55" name="Strzałka: w prawo 54">
            <a:extLst>
              <a:ext uri="{FF2B5EF4-FFF2-40B4-BE49-F238E27FC236}">
                <a16:creationId xmlns:a16="http://schemas.microsoft.com/office/drawing/2014/main" id="{C3DF85FE-2AA2-32F3-B0EC-05E25C69D1E0}"/>
              </a:ext>
            </a:extLst>
          </p:cNvPr>
          <p:cNvSpPr/>
          <p:nvPr/>
        </p:nvSpPr>
        <p:spPr>
          <a:xfrm>
            <a:off x="9428630" y="5104431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7" name="Grafika 56" descr="Widelec z wypełnieniem pełnym">
            <a:extLst>
              <a:ext uri="{FF2B5EF4-FFF2-40B4-BE49-F238E27FC236}">
                <a16:creationId xmlns:a16="http://schemas.microsoft.com/office/drawing/2014/main" id="{87CD2A0A-DC0E-1CF2-E3F2-75BA546EBD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5277" y="5580474"/>
            <a:ext cx="453600" cy="453600"/>
          </a:xfrm>
          <a:prstGeom prst="rect">
            <a:avLst/>
          </a:prstGeom>
        </p:spPr>
      </p:pic>
      <p:sp>
        <p:nvSpPr>
          <p:cNvPr id="59" name="Znak plus 58">
            <a:extLst>
              <a:ext uri="{FF2B5EF4-FFF2-40B4-BE49-F238E27FC236}">
                <a16:creationId xmlns:a16="http://schemas.microsoft.com/office/drawing/2014/main" id="{F10FC189-3B8E-09B2-CE29-48D16896F363}"/>
              </a:ext>
            </a:extLst>
          </p:cNvPr>
          <p:cNvSpPr/>
          <p:nvPr/>
        </p:nvSpPr>
        <p:spPr>
          <a:xfrm>
            <a:off x="8463339" y="5699698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" name="Grafika 60" descr="Łyżka z wypełnieniem pełnym">
            <a:extLst>
              <a:ext uri="{FF2B5EF4-FFF2-40B4-BE49-F238E27FC236}">
                <a16:creationId xmlns:a16="http://schemas.microsoft.com/office/drawing/2014/main" id="{1CF7AE2C-A066-2CBC-61C7-65945ED587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16755" y="5580474"/>
            <a:ext cx="453600" cy="453600"/>
          </a:xfrm>
          <a:prstGeom prst="rect">
            <a:avLst/>
          </a:prstGeom>
        </p:spPr>
      </p:pic>
      <p:sp>
        <p:nvSpPr>
          <p:cNvPr id="63" name="Strzałka: w prawo 62">
            <a:extLst>
              <a:ext uri="{FF2B5EF4-FFF2-40B4-BE49-F238E27FC236}">
                <a16:creationId xmlns:a16="http://schemas.microsoft.com/office/drawing/2014/main" id="{A50BF14E-13A5-5E40-5B62-5A5DF35C52A8}"/>
              </a:ext>
            </a:extLst>
          </p:cNvPr>
          <p:cNvSpPr/>
          <p:nvPr/>
        </p:nvSpPr>
        <p:spPr>
          <a:xfrm>
            <a:off x="9428630" y="5669466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4" name="Grafika 63" descr="Łyżka z wypełnieniem pełnym">
            <a:extLst>
              <a:ext uri="{FF2B5EF4-FFF2-40B4-BE49-F238E27FC236}">
                <a16:creationId xmlns:a16="http://schemas.microsoft.com/office/drawing/2014/main" id="{902B5006-D061-443B-010A-B300FCDDD5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55277" y="6089244"/>
            <a:ext cx="453600" cy="453600"/>
          </a:xfrm>
          <a:prstGeom prst="rect">
            <a:avLst/>
          </a:prstGeom>
        </p:spPr>
      </p:pic>
      <p:sp>
        <p:nvSpPr>
          <p:cNvPr id="72" name="Znak plus 71">
            <a:extLst>
              <a:ext uri="{FF2B5EF4-FFF2-40B4-BE49-F238E27FC236}">
                <a16:creationId xmlns:a16="http://schemas.microsoft.com/office/drawing/2014/main" id="{C1A57DA0-6522-67B1-6A21-6DCB890D7D23}"/>
              </a:ext>
            </a:extLst>
          </p:cNvPr>
          <p:cNvSpPr/>
          <p:nvPr/>
        </p:nvSpPr>
        <p:spPr>
          <a:xfrm>
            <a:off x="8463339" y="6208468"/>
            <a:ext cx="225645" cy="21515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3" name="Grafika 72" descr="Modyfikacje i dostosowywanie z wypełnieniem pełnym">
            <a:extLst>
              <a:ext uri="{FF2B5EF4-FFF2-40B4-BE49-F238E27FC236}">
                <a16:creationId xmlns:a16="http://schemas.microsoft.com/office/drawing/2014/main" id="{801CE999-7172-E08E-BA92-A0FF2462525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16755" y="6089244"/>
            <a:ext cx="453600" cy="453600"/>
          </a:xfrm>
          <a:prstGeom prst="rect">
            <a:avLst/>
          </a:prstGeom>
        </p:spPr>
      </p:pic>
      <p:sp>
        <p:nvSpPr>
          <p:cNvPr id="74" name="Strzałka: w prawo 73">
            <a:extLst>
              <a:ext uri="{FF2B5EF4-FFF2-40B4-BE49-F238E27FC236}">
                <a16:creationId xmlns:a16="http://schemas.microsoft.com/office/drawing/2014/main" id="{CB733508-6EA5-8353-F047-A430C4050A91}"/>
              </a:ext>
            </a:extLst>
          </p:cNvPr>
          <p:cNvSpPr/>
          <p:nvPr/>
        </p:nvSpPr>
        <p:spPr>
          <a:xfrm>
            <a:off x="9428630" y="6178236"/>
            <a:ext cx="329135" cy="2756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13">
            <a:extLst>
              <a:ext uri="{FF2B5EF4-FFF2-40B4-BE49-F238E27FC236}">
                <a16:creationId xmlns:a16="http://schemas.microsoft.com/office/drawing/2014/main" id="{5D618765-858F-C626-FFA1-9D894451BCEE}"/>
              </a:ext>
            </a:extLst>
          </p:cNvPr>
          <p:cNvSpPr/>
          <p:nvPr/>
        </p:nvSpPr>
        <p:spPr>
          <a:xfrm>
            <a:off x="9909461" y="1963714"/>
            <a:ext cx="820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sz="2200" dirty="0">
                <a:latin typeface="Gotham Narrow Book" pitchFamily="50" charset="0"/>
              </a:rPr>
              <a:t>0.</a:t>
            </a:r>
            <a:r>
              <a:rPr lang="pl-PL" sz="2200" dirty="0">
                <a:latin typeface="Gotham Narrow Book" pitchFamily="50" charset="0"/>
              </a:rPr>
              <a:t>71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76" name="Rechthoek 13">
            <a:extLst>
              <a:ext uri="{FF2B5EF4-FFF2-40B4-BE49-F238E27FC236}">
                <a16:creationId xmlns:a16="http://schemas.microsoft.com/office/drawing/2014/main" id="{32679AFD-818E-EE07-7A87-5CBC31FFA98E}"/>
              </a:ext>
            </a:extLst>
          </p:cNvPr>
          <p:cNvSpPr/>
          <p:nvPr/>
        </p:nvSpPr>
        <p:spPr>
          <a:xfrm>
            <a:off x="9909461" y="2501604"/>
            <a:ext cx="820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1.19</a:t>
            </a:r>
          </a:p>
        </p:txBody>
      </p:sp>
      <p:sp>
        <p:nvSpPr>
          <p:cNvPr id="77" name="Rechthoek 13">
            <a:extLst>
              <a:ext uri="{FF2B5EF4-FFF2-40B4-BE49-F238E27FC236}">
                <a16:creationId xmlns:a16="http://schemas.microsoft.com/office/drawing/2014/main" id="{2FB7DA67-26E3-3244-CB25-92BC3D05D4EE}"/>
              </a:ext>
            </a:extLst>
          </p:cNvPr>
          <p:cNvSpPr/>
          <p:nvPr/>
        </p:nvSpPr>
        <p:spPr>
          <a:xfrm>
            <a:off x="9909461" y="3042697"/>
            <a:ext cx="820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1.19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78" name="Rechthoek 13">
            <a:extLst>
              <a:ext uri="{FF2B5EF4-FFF2-40B4-BE49-F238E27FC236}">
                <a16:creationId xmlns:a16="http://schemas.microsoft.com/office/drawing/2014/main" id="{58869333-CB2C-F772-7834-3F903097F475}"/>
              </a:ext>
            </a:extLst>
          </p:cNvPr>
          <p:cNvSpPr/>
          <p:nvPr/>
        </p:nvSpPr>
        <p:spPr>
          <a:xfrm>
            <a:off x="9909460" y="5026796"/>
            <a:ext cx="8201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1.88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84" name="Rechthoek 13">
            <a:extLst>
              <a:ext uri="{FF2B5EF4-FFF2-40B4-BE49-F238E27FC236}">
                <a16:creationId xmlns:a16="http://schemas.microsoft.com/office/drawing/2014/main" id="{F3B5736B-8E32-70A4-4A2A-BCAE61F03932}"/>
              </a:ext>
            </a:extLst>
          </p:cNvPr>
          <p:cNvSpPr/>
          <p:nvPr/>
        </p:nvSpPr>
        <p:spPr>
          <a:xfrm>
            <a:off x="9909460" y="4049609"/>
            <a:ext cx="8201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0.42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85" name="Rechthoek 13">
            <a:extLst>
              <a:ext uri="{FF2B5EF4-FFF2-40B4-BE49-F238E27FC236}">
                <a16:creationId xmlns:a16="http://schemas.microsoft.com/office/drawing/2014/main" id="{3C148D67-D5BA-251D-23F1-C81CDFB14ECF}"/>
              </a:ext>
            </a:extLst>
          </p:cNvPr>
          <p:cNvSpPr/>
          <p:nvPr/>
        </p:nvSpPr>
        <p:spPr>
          <a:xfrm>
            <a:off x="9909461" y="4565426"/>
            <a:ext cx="8201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0.42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86" name="Rechthoek 13">
            <a:extLst>
              <a:ext uri="{FF2B5EF4-FFF2-40B4-BE49-F238E27FC236}">
                <a16:creationId xmlns:a16="http://schemas.microsoft.com/office/drawing/2014/main" id="{EF6E24FB-7DF2-81DC-355A-4A08B9C5C93E}"/>
              </a:ext>
            </a:extLst>
          </p:cNvPr>
          <p:cNvSpPr/>
          <p:nvPr/>
        </p:nvSpPr>
        <p:spPr>
          <a:xfrm>
            <a:off x="9909461" y="3551804"/>
            <a:ext cx="820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0.71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87" name="Rechthoek 13">
            <a:extLst>
              <a:ext uri="{FF2B5EF4-FFF2-40B4-BE49-F238E27FC236}">
                <a16:creationId xmlns:a16="http://schemas.microsoft.com/office/drawing/2014/main" id="{362F19EC-345A-D03F-4D75-6E682D5CD219}"/>
              </a:ext>
            </a:extLst>
          </p:cNvPr>
          <p:cNvSpPr/>
          <p:nvPr/>
        </p:nvSpPr>
        <p:spPr>
          <a:xfrm>
            <a:off x="9909461" y="5591831"/>
            <a:ext cx="8201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1.39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88" name="Rechthoek 13">
            <a:extLst>
              <a:ext uri="{FF2B5EF4-FFF2-40B4-BE49-F238E27FC236}">
                <a16:creationId xmlns:a16="http://schemas.microsoft.com/office/drawing/2014/main" id="{BC155773-FB39-7C4D-74F9-B9CE24A0141C}"/>
              </a:ext>
            </a:extLst>
          </p:cNvPr>
          <p:cNvSpPr/>
          <p:nvPr/>
        </p:nvSpPr>
        <p:spPr>
          <a:xfrm>
            <a:off x="9909461" y="6100601"/>
            <a:ext cx="8201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otham Narrow Book" pitchFamily="50" charset="0"/>
              </a:rPr>
              <a:t>0.42</a:t>
            </a:r>
            <a:endParaRPr lang="nl-NL" sz="2200" dirty="0">
              <a:latin typeface="Gotham Narrow Book" pitchFamily="50" charset="0"/>
            </a:endParaRPr>
          </a:p>
        </p:txBody>
      </p:sp>
      <p:pic>
        <p:nvPicPr>
          <p:cNvPr id="92" name="Grafika 91" descr="Miska z wypełnieniem pełnym">
            <a:extLst>
              <a:ext uri="{FF2B5EF4-FFF2-40B4-BE49-F238E27FC236}">
                <a16:creationId xmlns:a16="http://schemas.microsoft.com/office/drawing/2014/main" id="{D77A55A5-B914-6E01-5D13-5872801BEC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76601" y="3012316"/>
            <a:ext cx="288000" cy="288000"/>
          </a:xfrm>
          <a:prstGeom prst="rect">
            <a:avLst/>
          </a:prstGeom>
        </p:spPr>
      </p:pic>
      <p:pic>
        <p:nvPicPr>
          <p:cNvPr id="93" name="Grafika 92" descr="Widelec z wypełnieniem pełnym">
            <a:extLst>
              <a:ext uri="{FF2B5EF4-FFF2-40B4-BE49-F238E27FC236}">
                <a16:creationId xmlns:a16="http://schemas.microsoft.com/office/drawing/2014/main" id="{9E7B9448-12DC-3B93-C815-E2710E2AE7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16023" y="3012316"/>
            <a:ext cx="288000" cy="288000"/>
          </a:xfrm>
          <a:prstGeom prst="rect">
            <a:avLst/>
          </a:prstGeom>
        </p:spPr>
      </p:pic>
      <p:pic>
        <p:nvPicPr>
          <p:cNvPr id="94" name="Grafika 93" descr="Łyżka z wypełnieniem pełnym">
            <a:extLst>
              <a:ext uri="{FF2B5EF4-FFF2-40B4-BE49-F238E27FC236}">
                <a16:creationId xmlns:a16="http://schemas.microsoft.com/office/drawing/2014/main" id="{A290622A-8DCA-09E8-DEE4-4639960A63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28617" y="3012316"/>
            <a:ext cx="288000" cy="288000"/>
          </a:xfrm>
          <a:prstGeom prst="rect">
            <a:avLst/>
          </a:prstGeom>
        </p:spPr>
      </p:pic>
      <p:pic>
        <p:nvPicPr>
          <p:cNvPr id="97" name="Grafika 96" descr="Miska z wypełnieniem pełnym">
            <a:extLst>
              <a:ext uri="{FF2B5EF4-FFF2-40B4-BE49-F238E27FC236}">
                <a16:creationId xmlns:a16="http://schemas.microsoft.com/office/drawing/2014/main" id="{D7B04C93-A564-0623-C8CF-B6BBE33519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8617" y="3387848"/>
            <a:ext cx="288000" cy="288000"/>
          </a:xfrm>
          <a:prstGeom prst="rect">
            <a:avLst/>
          </a:prstGeom>
        </p:spPr>
      </p:pic>
      <p:pic>
        <p:nvPicPr>
          <p:cNvPr id="98" name="Grafika 97" descr="Widelec z wypełnieniem pełnym">
            <a:extLst>
              <a:ext uri="{FF2B5EF4-FFF2-40B4-BE49-F238E27FC236}">
                <a16:creationId xmlns:a16="http://schemas.microsoft.com/office/drawing/2014/main" id="{9570AE72-0E61-3B67-E030-618F0A1BCB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16023" y="3387848"/>
            <a:ext cx="288000" cy="288000"/>
          </a:xfrm>
          <a:prstGeom prst="rect">
            <a:avLst/>
          </a:prstGeom>
        </p:spPr>
      </p:pic>
      <p:pic>
        <p:nvPicPr>
          <p:cNvPr id="99" name="Grafika 98" descr="Łyżka z wypełnieniem pełnym">
            <a:extLst>
              <a:ext uri="{FF2B5EF4-FFF2-40B4-BE49-F238E27FC236}">
                <a16:creationId xmlns:a16="http://schemas.microsoft.com/office/drawing/2014/main" id="{8E8C0EBE-DD6C-FA16-9ED0-36518F7B41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13033" y="3387848"/>
            <a:ext cx="288000" cy="288000"/>
          </a:xfrm>
          <a:prstGeom prst="rect">
            <a:avLst/>
          </a:prstGeom>
        </p:spPr>
      </p:pic>
      <p:pic>
        <p:nvPicPr>
          <p:cNvPr id="101" name="Grafika 100" descr="Modyfikacje i dostosowywanie z wypełnieniem pełnym">
            <a:extLst>
              <a:ext uri="{FF2B5EF4-FFF2-40B4-BE49-F238E27FC236}">
                <a16:creationId xmlns:a16="http://schemas.microsoft.com/office/drawing/2014/main" id="{02ADC1DB-C34F-42B6-8511-AAB8A86C59F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76601" y="3387848"/>
            <a:ext cx="288000" cy="288000"/>
          </a:xfrm>
          <a:prstGeom prst="rect">
            <a:avLst/>
          </a:prstGeom>
        </p:spPr>
      </p:pic>
      <p:pic>
        <p:nvPicPr>
          <p:cNvPr id="102" name="Grafika 101" descr="Miska z wypełnieniem pełnym">
            <a:extLst>
              <a:ext uri="{FF2B5EF4-FFF2-40B4-BE49-F238E27FC236}">
                <a16:creationId xmlns:a16="http://schemas.microsoft.com/office/drawing/2014/main" id="{67DA7519-AD08-E6CC-9CC9-C1D8AA1C2F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8617" y="5216191"/>
            <a:ext cx="288000" cy="288000"/>
          </a:xfrm>
          <a:prstGeom prst="rect">
            <a:avLst/>
          </a:prstGeom>
        </p:spPr>
      </p:pic>
      <p:pic>
        <p:nvPicPr>
          <p:cNvPr id="103" name="Grafika 102" descr="Widelec z wypełnieniem pełnym">
            <a:extLst>
              <a:ext uri="{FF2B5EF4-FFF2-40B4-BE49-F238E27FC236}">
                <a16:creationId xmlns:a16="http://schemas.microsoft.com/office/drawing/2014/main" id="{45CE17EE-4F2E-8098-F9D4-428FE7D31C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28617" y="3746795"/>
            <a:ext cx="288000" cy="288000"/>
          </a:xfrm>
          <a:prstGeom prst="rect">
            <a:avLst/>
          </a:prstGeom>
        </p:spPr>
      </p:pic>
      <p:pic>
        <p:nvPicPr>
          <p:cNvPr id="104" name="Grafika 103" descr="Łyżka z wypełnieniem pełnym">
            <a:extLst>
              <a:ext uri="{FF2B5EF4-FFF2-40B4-BE49-F238E27FC236}">
                <a16:creationId xmlns:a16="http://schemas.microsoft.com/office/drawing/2014/main" id="{60E01C87-EE25-F67A-B463-292D3BFB03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76601" y="3746795"/>
            <a:ext cx="288000" cy="288000"/>
          </a:xfrm>
          <a:prstGeom prst="rect">
            <a:avLst/>
          </a:prstGeom>
        </p:spPr>
      </p:pic>
      <p:pic>
        <p:nvPicPr>
          <p:cNvPr id="107" name="Grafika 106" descr="Miska z wypełnieniem pełnym">
            <a:extLst>
              <a:ext uri="{FF2B5EF4-FFF2-40B4-BE49-F238E27FC236}">
                <a16:creationId xmlns:a16="http://schemas.microsoft.com/office/drawing/2014/main" id="{AE1A496B-5E24-BE6B-3CE3-5D43D708E2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8617" y="4117959"/>
            <a:ext cx="288000" cy="288000"/>
          </a:xfrm>
          <a:prstGeom prst="rect">
            <a:avLst/>
          </a:prstGeom>
        </p:spPr>
      </p:pic>
      <p:pic>
        <p:nvPicPr>
          <p:cNvPr id="110" name="Grafika 109" descr="Modyfikacje i dostosowywanie z wypełnieniem pełnym">
            <a:extLst>
              <a:ext uri="{FF2B5EF4-FFF2-40B4-BE49-F238E27FC236}">
                <a16:creationId xmlns:a16="http://schemas.microsoft.com/office/drawing/2014/main" id="{EC1E95A1-8794-04B8-B4EF-59692EEF40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16023" y="4117959"/>
            <a:ext cx="288000" cy="288000"/>
          </a:xfrm>
          <a:prstGeom prst="rect">
            <a:avLst/>
          </a:prstGeom>
        </p:spPr>
      </p:pic>
      <p:pic>
        <p:nvPicPr>
          <p:cNvPr id="111" name="Grafika 110" descr="Modyfikacje i dostosowywanie z wypełnieniem pełnym">
            <a:extLst>
              <a:ext uri="{FF2B5EF4-FFF2-40B4-BE49-F238E27FC236}">
                <a16:creationId xmlns:a16="http://schemas.microsoft.com/office/drawing/2014/main" id="{16B1D793-81F0-F30C-E82D-2EFFC0F7A0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76601" y="4117959"/>
            <a:ext cx="288000" cy="288000"/>
          </a:xfrm>
          <a:prstGeom prst="rect">
            <a:avLst/>
          </a:prstGeom>
        </p:spPr>
      </p:pic>
      <p:pic>
        <p:nvPicPr>
          <p:cNvPr id="115" name="Grafika 114" descr="Modyfikacje i dostosowywanie z wypełnieniem pełnym">
            <a:extLst>
              <a:ext uri="{FF2B5EF4-FFF2-40B4-BE49-F238E27FC236}">
                <a16:creationId xmlns:a16="http://schemas.microsoft.com/office/drawing/2014/main" id="{B0CAE683-AC87-384B-ECB7-EEA1AA928E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76601" y="4485703"/>
            <a:ext cx="288000" cy="288000"/>
          </a:xfrm>
          <a:prstGeom prst="rect">
            <a:avLst/>
          </a:prstGeom>
        </p:spPr>
      </p:pic>
      <p:pic>
        <p:nvPicPr>
          <p:cNvPr id="116" name="Grafika 115" descr="Modyfikacje i dostosowywanie z wypełnieniem pełnym">
            <a:extLst>
              <a:ext uri="{FF2B5EF4-FFF2-40B4-BE49-F238E27FC236}">
                <a16:creationId xmlns:a16="http://schemas.microsoft.com/office/drawing/2014/main" id="{A2586EFF-D667-82FE-437B-62C9EAFB74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28617" y="4485703"/>
            <a:ext cx="288000" cy="288000"/>
          </a:xfrm>
          <a:prstGeom prst="rect">
            <a:avLst/>
          </a:prstGeom>
        </p:spPr>
      </p:pic>
      <p:pic>
        <p:nvPicPr>
          <p:cNvPr id="123" name="Grafika 122" descr="Mężczyzna z wypełnieniem pełnym">
            <a:extLst>
              <a:ext uri="{FF2B5EF4-FFF2-40B4-BE49-F238E27FC236}">
                <a16:creationId xmlns:a16="http://schemas.microsoft.com/office/drawing/2014/main" id="{7A51178B-4A32-9AF1-7C02-9F96329491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23155" y="4485703"/>
            <a:ext cx="288000" cy="288000"/>
          </a:xfrm>
          <a:prstGeom prst="rect">
            <a:avLst/>
          </a:prstGeom>
        </p:spPr>
      </p:pic>
      <p:pic>
        <p:nvPicPr>
          <p:cNvPr id="127" name="Grafika 126" descr="Profil męski z wypełnieniem pełnym">
            <a:extLst>
              <a:ext uri="{FF2B5EF4-FFF2-40B4-BE49-F238E27FC236}">
                <a16:creationId xmlns:a16="http://schemas.microsoft.com/office/drawing/2014/main" id="{027F463D-6CAA-9B4D-B65F-CF5831488F5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323155" y="4117959"/>
            <a:ext cx="288000" cy="288000"/>
          </a:xfrm>
          <a:prstGeom prst="rect">
            <a:avLst/>
          </a:prstGeom>
        </p:spPr>
      </p:pic>
      <p:pic>
        <p:nvPicPr>
          <p:cNvPr id="128" name="Grafika 127" descr="Koszyk na zakupy kontur">
            <a:extLst>
              <a:ext uri="{FF2B5EF4-FFF2-40B4-BE49-F238E27FC236}">
                <a16:creationId xmlns:a16="http://schemas.microsoft.com/office/drawing/2014/main" id="{B40B7882-FD8D-01B2-64E7-E05DE433D7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4276219"/>
            <a:ext cx="144000" cy="144000"/>
          </a:xfrm>
          <a:prstGeom prst="rect">
            <a:avLst/>
          </a:prstGeom>
        </p:spPr>
      </p:pic>
      <p:pic>
        <p:nvPicPr>
          <p:cNvPr id="129" name="Grafika 128" descr="Koszyk na zakupy kontur">
            <a:extLst>
              <a:ext uri="{FF2B5EF4-FFF2-40B4-BE49-F238E27FC236}">
                <a16:creationId xmlns:a16="http://schemas.microsoft.com/office/drawing/2014/main" id="{5180D147-9E5F-1D1B-E973-09FE601D51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4643963"/>
            <a:ext cx="144000" cy="144000"/>
          </a:xfrm>
          <a:prstGeom prst="rect">
            <a:avLst/>
          </a:prstGeom>
        </p:spPr>
      </p:pic>
      <p:pic>
        <p:nvPicPr>
          <p:cNvPr id="131" name="Grafika 130" descr="Modyfikacje i dostosowywanie z wypełnieniem pełnym">
            <a:extLst>
              <a:ext uri="{FF2B5EF4-FFF2-40B4-BE49-F238E27FC236}">
                <a16:creationId xmlns:a16="http://schemas.microsoft.com/office/drawing/2014/main" id="{610C0023-A883-26AF-CEBA-BFAAEE79FD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228617" y="4864673"/>
            <a:ext cx="288000" cy="288000"/>
          </a:xfrm>
          <a:prstGeom prst="rect">
            <a:avLst/>
          </a:prstGeom>
        </p:spPr>
      </p:pic>
      <p:pic>
        <p:nvPicPr>
          <p:cNvPr id="132" name="Grafika 131" descr="Modyfikacje i dostosowywanie z wypełnieniem pełnym">
            <a:extLst>
              <a:ext uri="{FF2B5EF4-FFF2-40B4-BE49-F238E27FC236}">
                <a16:creationId xmlns:a16="http://schemas.microsoft.com/office/drawing/2014/main" id="{20AABEC3-BECF-4DD9-23EE-EFC72004F3C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76601" y="4840809"/>
            <a:ext cx="288000" cy="288000"/>
          </a:xfrm>
          <a:prstGeom prst="rect">
            <a:avLst/>
          </a:prstGeom>
        </p:spPr>
      </p:pic>
      <p:pic>
        <p:nvPicPr>
          <p:cNvPr id="133" name="Grafika 132" descr="Widelec z wypełnieniem pełnym">
            <a:extLst>
              <a:ext uri="{FF2B5EF4-FFF2-40B4-BE49-F238E27FC236}">
                <a16:creationId xmlns:a16="http://schemas.microsoft.com/office/drawing/2014/main" id="{FAF733A0-61BA-4F02-1A80-D30ECC87BE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76601" y="5216191"/>
            <a:ext cx="288000" cy="288000"/>
          </a:xfrm>
          <a:prstGeom prst="rect">
            <a:avLst/>
          </a:prstGeom>
        </p:spPr>
      </p:pic>
      <p:pic>
        <p:nvPicPr>
          <p:cNvPr id="134" name="Grafika 133" descr="Łyżka z wypełnieniem pełnym">
            <a:extLst>
              <a:ext uri="{FF2B5EF4-FFF2-40B4-BE49-F238E27FC236}">
                <a16:creationId xmlns:a16="http://schemas.microsoft.com/office/drawing/2014/main" id="{B3194D24-3346-758B-D3B2-708300EE7E7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16023" y="5198394"/>
            <a:ext cx="288000" cy="288000"/>
          </a:xfrm>
          <a:prstGeom prst="rect">
            <a:avLst/>
          </a:prstGeom>
        </p:spPr>
      </p:pic>
      <p:pic>
        <p:nvPicPr>
          <p:cNvPr id="135" name="Grafika 134" descr="Miska z wypełnieniem pełnym">
            <a:extLst>
              <a:ext uri="{FF2B5EF4-FFF2-40B4-BE49-F238E27FC236}">
                <a16:creationId xmlns:a16="http://schemas.microsoft.com/office/drawing/2014/main" id="{C17176CE-98A3-F43A-F338-45C9FCE48E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8617" y="5570156"/>
            <a:ext cx="288000" cy="288000"/>
          </a:xfrm>
          <a:prstGeom prst="rect">
            <a:avLst/>
          </a:prstGeom>
        </p:spPr>
      </p:pic>
      <p:pic>
        <p:nvPicPr>
          <p:cNvPr id="136" name="Grafika 135" descr="Łyżka z wypełnieniem pełnym">
            <a:extLst>
              <a:ext uri="{FF2B5EF4-FFF2-40B4-BE49-F238E27FC236}">
                <a16:creationId xmlns:a16="http://schemas.microsoft.com/office/drawing/2014/main" id="{AB7DC4A6-37DC-F0D7-CFCE-4F85C9A070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76601" y="5555171"/>
            <a:ext cx="288000" cy="288000"/>
          </a:xfrm>
          <a:prstGeom prst="rect">
            <a:avLst/>
          </a:prstGeom>
        </p:spPr>
      </p:pic>
      <p:pic>
        <p:nvPicPr>
          <p:cNvPr id="137" name="Grafika 136" descr="Miska z wypełnieniem pełnym">
            <a:extLst>
              <a:ext uri="{FF2B5EF4-FFF2-40B4-BE49-F238E27FC236}">
                <a16:creationId xmlns:a16="http://schemas.microsoft.com/office/drawing/2014/main" id="{D06FD459-3BD7-A2BA-D719-31EFB318F2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28617" y="5956024"/>
            <a:ext cx="288000" cy="288000"/>
          </a:xfrm>
          <a:prstGeom prst="rect">
            <a:avLst/>
          </a:prstGeom>
        </p:spPr>
      </p:pic>
      <p:pic>
        <p:nvPicPr>
          <p:cNvPr id="138" name="Grafika 137" descr="Widelec z wypełnieniem pełnym">
            <a:extLst>
              <a:ext uri="{FF2B5EF4-FFF2-40B4-BE49-F238E27FC236}">
                <a16:creationId xmlns:a16="http://schemas.microsoft.com/office/drawing/2014/main" id="{DD5B9BFC-F326-1800-E5A7-2C102252E2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76601" y="5958523"/>
            <a:ext cx="288000" cy="288000"/>
          </a:xfrm>
          <a:prstGeom prst="rect">
            <a:avLst/>
          </a:prstGeom>
        </p:spPr>
      </p:pic>
      <p:pic>
        <p:nvPicPr>
          <p:cNvPr id="140" name="Grafika 139" descr="Kobieta przeciwpożarowa z wypełnieniem pełnym">
            <a:extLst>
              <a:ext uri="{FF2B5EF4-FFF2-40B4-BE49-F238E27FC236}">
                <a16:creationId xmlns:a16="http://schemas.microsoft.com/office/drawing/2014/main" id="{B05FC916-4EEB-17F6-555E-84DE3BD16EA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323155" y="5504191"/>
            <a:ext cx="288000" cy="288000"/>
          </a:xfrm>
          <a:prstGeom prst="rect">
            <a:avLst/>
          </a:prstGeom>
        </p:spPr>
      </p:pic>
      <p:pic>
        <p:nvPicPr>
          <p:cNvPr id="142" name="Grafika 141" descr="Pilot — mężczyzna z wypełnieniem pełnym">
            <a:extLst>
              <a:ext uri="{FF2B5EF4-FFF2-40B4-BE49-F238E27FC236}">
                <a16:creationId xmlns:a16="http://schemas.microsoft.com/office/drawing/2014/main" id="{95376D62-CF60-0337-656A-206FD492554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323155" y="5170592"/>
            <a:ext cx="288000" cy="288000"/>
          </a:xfrm>
          <a:prstGeom prst="rect">
            <a:avLst/>
          </a:prstGeom>
        </p:spPr>
      </p:pic>
      <p:pic>
        <p:nvPicPr>
          <p:cNvPr id="144" name="Grafika 143" descr="Pracownik budowlany z wypełnieniem pełnym">
            <a:extLst>
              <a:ext uri="{FF2B5EF4-FFF2-40B4-BE49-F238E27FC236}">
                <a16:creationId xmlns:a16="http://schemas.microsoft.com/office/drawing/2014/main" id="{C6EA2E61-BD1F-53E0-7BFC-694AABE15A6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323155" y="4830333"/>
            <a:ext cx="288000" cy="288000"/>
          </a:xfrm>
          <a:prstGeom prst="rect">
            <a:avLst/>
          </a:prstGeom>
        </p:spPr>
      </p:pic>
      <p:pic>
        <p:nvPicPr>
          <p:cNvPr id="146" name="Grafika 145" descr="Pracownik budowlany z wypełnieniem pełnym">
            <a:extLst>
              <a:ext uri="{FF2B5EF4-FFF2-40B4-BE49-F238E27FC236}">
                <a16:creationId xmlns:a16="http://schemas.microsoft.com/office/drawing/2014/main" id="{FA2763CC-9C3E-7B5D-52AE-EC14884389C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323155" y="5908422"/>
            <a:ext cx="288000" cy="288000"/>
          </a:xfrm>
          <a:prstGeom prst="rect">
            <a:avLst/>
          </a:prstGeom>
        </p:spPr>
      </p:pic>
      <p:pic>
        <p:nvPicPr>
          <p:cNvPr id="147" name="Grafika 146" descr="Koszyk na zakupy kontur">
            <a:extLst>
              <a:ext uri="{FF2B5EF4-FFF2-40B4-BE49-F238E27FC236}">
                <a16:creationId xmlns:a16="http://schemas.microsoft.com/office/drawing/2014/main" id="{19BFB443-80C1-53B3-18EF-E662914800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4992877"/>
            <a:ext cx="144000" cy="144000"/>
          </a:xfrm>
          <a:prstGeom prst="rect">
            <a:avLst/>
          </a:prstGeom>
        </p:spPr>
      </p:pic>
      <p:pic>
        <p:nvPicPr>
          <p:cNvPr id="148" name="Grafika 147" descr="Koszyk na zakupy kontur">
            <a:extLst>
              <a:ext uri="{FF2B5EF4-FFF2-40B4-BE49-F238E27FC236}">
                <a16:creationId xmlns:a16="http://schemas.microsoft.com/office/drawing/2014/main" id="{ECC2D682-7896-62BD-A07C-C0416C2A68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5354296"/>
            <a:ext cx="144000" cy="144000"/>
          </a:xfrm>
          <a:prstGeom prst="rect">
            <a:avLst/>
          </a:prstGeom>
        </p:spPr>
      </p:pic>
      <p:pic>
        <p:nvPicPr>
          <p:cNvPr id="149" name="Grafika 148" descr="Koszyk na zakupy kontur">
            <a:extLst>
              <a:ext uri="{FF2B5EF4-FFF2-40B4-BE49-F238E27FC236}">
                <a16:creationId xmlns:a16="http://schemas.microsoft.com/office/drawing/2014/main" id="{4DAC3E07-7A4C-0B5A-995F-74F9F80D61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5694312"/>
            <a:ext cx="144000" cy="144000"/>
          </a:xfrm>
          <a:prstGeom prst="rect">
            <a:avLst/>
          </a:prstGeom>
        </p:spPr>
      </p:pic>
      <p:pic>
        <p:nvPicPr>
          <p:cNvPr id="150" name="Grafika 149" descr="Koszyk na zakupy kontur">
            <a:extLst>
              <a:ext uri="{FF2B5EF4-FFF2-40B4-BE49-F238E27FC236}">
                <a16:creationId xmlns:a16="http://schemas.microsoft.com/office/drawing/2014/main" id="{A9892534-673A-4A3A-8D40-D967B51D22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7841" y="6066682"/>
            <a:ext cx="144000" cy="144000"/>
          </a:xfrm>
          <a:prstGeom prst="rect">
            <a:avLst/>
          </a:prstGeom>
        </p:spPr>
      </p:pic>
      <p:sp>
        <p:nvSpPr>
          <p:cNvPr id="152" name="Tijdelijke aanduiding voor tekst 2">
            <a:extLst>
              <a:ext uri="{FF2B5EF4-FFF2-40B4-BE49-F238E27FC236}">
                <a16:creationId xmlns:a16="http://schemas.microsoft.com/office/drawing/2014/main" id="{53C7E422-95AF-6672-9C40-A09C49F0CBA4}"/>
              </a:ext>
            </a:extLst>
          </p:cNvPr>
          <p:cNvSpPr txBox="1">
            <a:spLocks/>
          </p:cNvSpPr>
          <p:nvPr/>
        </p:nvSpPr>
        <p:spPr>
          <a:xfrm>
            <a:off x="7791781" y="1428629"/>
            <a:ext cx="2937807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nl-NL" dirty="0">
                <a:latin typeface="True North Textures" panose="02000504000000020004" pitchFamily="2" charset="0"/>
              </a:rPr>
              <a:t>LIFT</a:t>
            </a:r>
          </a:p>
        </p:txBody>
      </p:sp>
      <p:pic>
        <p:nvPicPr>
          <p:cNvPr id="18" name="Grafika 17" descr="Znaczek 7 z wypełnieniem pełnym">
            <a:extLst>
              <a:ext uri="{FF2B5EF4-FFF2-40B4-BE49-F238E27FC236}">
                <a16:creationId xmlns:a16="http://schemas.microsoft.com/office/drawing/2014/main" id="{5116FBE5-B830-607B-D3E9-1290BC8A39A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8167808" y="2124505"/>
            <a:ext cx="252000" cy="252000"/>
          </a:xfrm>
          <a:prstGeom prst="rect">
            <a:avLst/>
          </a:prstGeom>
        </p:spPr>
      </p:pic>
      <p:pic>
        <p:nvPicPr>
          <p:cNvPr id="20" name="Grafika 19" descr="Znaczek 7 z wypełnieniem pełnym">
            <a:extLst>
              <a:ext uri="{FF2B5EF4-FFF2-40B4-BE49-F238E27FC236}">
                <a16:creationId xmlns:a16="http://schemas.microsoft.com/office/drawing/2014/main" id="{381E5212-310D-4AED-011C-87B9C8C80C4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8167808" y="2648845"/>
            <a:ext cx="252000" cy="252000"/>
          </a:xfrm>
          <a:prstGeom prst="rect">
            <a:avLst/>
          </a:prstGeom>
        </p:spPr>
      </p:pic>
      <p:pic>
        <p:nvPicPr>
          <p:cNvPr id="21" name="Grafika 20" descr="Znaczek 7 z wypełnieniem pełnym">
            <a:extLst>
              <a:ext uri="{FF2B5EF4-FFF2-40B4-BE49-F238E27FC236}">
                <a16:creationId xmlns:a16="http://schemas.microsoft.com/office/drawing/2014/main" id="{448C2202-3FFA-2803-E2D4-1A9D25FCCB9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8167808" y="3173185"/>
            <a:ext cx="252000" cy="252000"/>
          </a:xfrm>
          <a:prstGeom prst="rect">
            <a:avLst/>
          </a:prstGeom>
        </p:spPr>
      </p:pic>
      <p:pic>
        <p:nvPicPr>
          <p:cNvPr id="25" name="Grafika 24" descr="Znaczek 7 z wypełnieniem pełnym">
            <a:extLst>
              <a:ext uri="{FF2B5EF4-FFF2-40B4-BE49-F238E27FC236}">
                <a16:creationId xmlns:a16="http://schemas.microsoft.com/office/drawing/2014/main" id="{9F085E48-667A-4AB3-8504-FBC71AA6B12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8167808" y="3697525"/>
            <a:ext cx="252000" cy="252000"/>
          </a:xfrm>
          <a:prstGeom prst="rect">
            <a:avLst/>
          </a:prstGeom>
        </p:spPr>
      </p:pic>
      <p:pic>
        <p:nvPicPr>
          <p:cNvPr id="26" name="Grafika 25" descr="Znaczek 4 z wypełnieniem pełnym">
            <a:extLst>
              <a:ext uri="{FF2B5EF4-FFF2-40B4-BE49-F238E27FC236}">
                <a16:creationId xmlns:a16="http://schemas.microsoft.com/office/drawing/2014/main" id="{215D81CB-3A11-47E5-13D5-9890DF040EE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8167808" y="4221865"/>
            <a:ext cx="252000" cy="252000"/>
          </a:xfrm>
          <a:prstGeom prst="rect">
            <a:avLst/>
          </a:prstGeom>
        </p:spPr>
      </p:pic>
      <p:pic>
        <p:nvPicPr>
          <p:cNvPr id="34" name="Grafika 33" descr="Znaczek 4 z wypełnieniem pełnym">
            <a:extLst>
              <a:ext uri="{FF2B5EF4-FFF2-40B4-BE49-F238E27FC236}">
                <a16:creationId xmlns:a16="http://schemas.microsoft.com/office/drawing/2014/main" id="{81F23FF6-7E4C-FDF2-8135-25869E68583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8167808" y="4746205"/>
            <a:ext cx="252000" cy="252000"/>
          </a:xfrm>
          <a:prstGeom prst="rect">
            <a:avLst/>
          </a:prstGeom>
        </p:spPr>
      </p:pic>
      <p:pic>
        <p:nvPicPr>
          <p:cNvPr id="37" name="Grafika 36" descr="Znaczek 4 z wypełnieniem pełnym">
            <a:extLst>
              <a:ext uri="{FF2B5EF4-FFF2-40B4-BE49-F238E27FC236}">
                <a16:creationId xmlns:a16="http://schemas.microsoft.com/office/drawing/2014/main" id="{5CB0305A-1278-6CF9-B6F9-44038350A86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8167808" y="5270545"/>
            <a:ext cx="252000" cy="252000"/>
          </a:xfrm>
          <a:prstGeom prst="rect">
            <a:avLst/>
          </a:prstGeom>
        </p:spPr>
      </p:pic>
      <p:pic>
        <p:nvPicPr>
          <p:cNvPr id="39" name="Grafika 38" descr="Znaczek 4 z wypełnieniem pełnym">
            <a:extLst>
              <a:ext uri="{FF2B5EF4-FFF2-40B4-BE49-F238E27FC236}">
                <a16:creationId xmlns:a16="http://schemas.microsoft.com/office/drawing/2014/main" id="{C0E7BB04-4FB8-C566-6523-044A676B8C4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9139341" y="2128651"/>
            <a:ext cx="252000" cy="252000"/>
          </a:xfrm>
          <a:prstGeom prst="rect">
            <a:avLst/>
          </a:prstGeom>
        </p:spPr>
      </p:pic>
      <p:pic>
        <p:nvPicPr>
          <p:cNvPr id="44" name="Grafika 43" descr="Znaczek 4 z wypełnieniem pełnym">
            <a:extLst>
              <a:ext uri="{FF2B5EF4-FFF2-40B4-BE49-F238E27FC236}">
                <a16:creationId xmlns:a16="http://schemas.microsoft.com/office/drawing/2014/main" id="{3559DB87-FB91-90C1-DC81-72F15391183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9139341" y="6312442"/>
            <a:ext cx="252000" cy="252000"/>
          </a:xfrm>
          <a:prstGeom prst="rect">
            <a:avLst/>
          </a:prstGeom>
        </p:spPr>
      </p:pic>
      <p:pic>
        <p:nvPicPr>
          <p:cNvPr id="56" name="Grafika 55" descr="Znaczek 4 z wypełnieniem pełnym">
            <a:extLst>
              <a:ext uri="{FF2B5EF4-FFF2-40B4-BE49-F238E27FC236}">
                <a16:creationId xmlns:a16="http://schemas.microsoft.com/office/drawing/2014/main" id="{81FC35B6-B679-390A-1454-AD620E46B4E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9139341" y="3697573"/>
            <a:ext cx="252000" cy="252000"/>
          </a:xfrm>
          <a:prstGeom prst="rect">
            <a:avLst/>
          </a:prstGeom>
        </p:spPr>
      </p:pic>
      <p:pic>
        <p:nvPicPr>
          <p:cNvPr id="58" name="Grafika 57" descr="Znaczek 4 z wypełnieniem pełnym">
            <a:extLst>
              <a:ext uri="{FF2B5EF4-FFF2-40B4-BE49-F238E27FC236}">
                <a16:creationId xmlns:a16="http://schemas.microsoft.com/office/drawing/2014/main" id="{E13438E1-E146-5B13-7328-03BD98A72C1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9139341" y="5266495"/>
            <a:ext cx="252000" cy="252000"/>
          </a:xfrm>
          <a:prstGeom prst="rect">
            <a:avLst/>
          </a:prstGeom>
        </p:spPr>
      </p:pic>
      <p:pic>
        <p:nvPicPr>
          <p:cNvPr id="60" name="Grafika 59" descr="Znaczek 6 z wypełnieniem pełnym">
            <a:extLst>
              <a:ext uri="{FF2B5EF4-FFF2-40B4-BE49-F238E27FC236}">
                <a16:creationId xmlns:a16="http://schemas.microsoft.com/office/drawing/2014/main" id="{FA0CAD40-1182-5739-6AE6-9C140EADC82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8167808" y="5794888"/>
            <a:ext cx="252000" cy="252000"/>
          </a:xfrm>
          <a:prstGeom prst="rect">
            <a:avLst/>
          </a:prstGeom>
        </p:spPr>
      </p:pic>
      <p:pic>
        <p:nvPicPr>
          <p:cNvPr id="62" name="Grafika 61" descr="Znaczek 6 z wypełnieniem pełnym">
            <a:extLst>
              <a:ext uri="{FF2B5EF4-FFF2-40B4-BE49-F238E27FC236}">
                <a16:creationId xmlns:a16="http://schemas.microsoft.com/office/drawing/2014/main" id="{77636ED5-E67E-143C-9DC5-48290B744F5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8147454" y="6294727"/>
            <a:ext cx="252000" cy="252000"/>
          </a:xfrm>
          <a:prstGeom prst="rect">
            <a:avLst/>
          </a:prstGeom>
        </p:spPr>
      </p:pic>
      <p:pic>
        <p:nvPicPr>
          <p:cNvPr id="65" name="Grafika 64" descr="Znaczek 6 z wypełnieniem pełnym">
            <a:extLst>
              <a:ext uri="{FF2B5EF4-FFF2-40B4-BE49-F238E27FC236}">
                <a16:creationId xmlns:a16="http://schemas.microsoft.com/office/drawing/2014/main" id="{4765C951-ED4D-7CD6-483F-BF559AF15A1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9139341" y="3174599"/>
            <a:ext cx="252000" cy="252000"/>
          </a:xfrm>
          <a:prstGeom prst="rect">
            <a:avLst/>
          </a:prstGeom>
        </p:spPr>
      </p:pic>
      <p:pic>
        <p:nvPicPr>
          <p:cNvPr id="66" name="Grafika 65" descr="Znaczek 6 z wypełnieniem pełnym">
            <a:extLst>
              <a:ext uri="{FF2B5EF4-FFF2-40B4-BE49-F238E27FC236}">
                <a16:creationId xmlns:a16="http://schemas.microsoft.com/office/drawing/2014/main" id="{73D9C7E7-EB4F-F3F0-3472-0345244139D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9139341" y="4220547"/>
            <a:ext cx="252000" cy="252000"/>
          </a:xfrm>
          <a:prstGeom prst="rect">
            <a:avLst/>
          </a:prstGeom>
        </p:spPr>
      </p:pic>
      <p:pic>
        <p:nvPicPr>
          <p:cNvPr id="67" name="Grafika 66" descr="Znaczek 6 z wypełnieniem pełnym">
            <a:extLst>
              <a:ext uri="{FF2B5EF4-FFF2-40B4-BE49-F238E27FC236}">
                <a16:creationId xmlns:a16="http://schemas.microsoft.com/office/drawing/2014/main" id="{6C852171-4209-B67E-1C2C-0F0D4F29DD4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9139341" y="4743521"/>
            <a:ext cx="252000" cy="252000"/>
          </a:xfrm>
          <a:prstGeom prst="rect">
            <a:avLst/>
          </a:prstGeom>
        </p:spPr>
      </p:pic>
      <p:pic>
        <p:nvPicPr>
          <p:cNvPr id="68" name="Grafika 67" descr="Znaczek 6 z wypełnieniem pełnym">
            <a:extLst>
              <a:ext uri="{FF2B5EF4-FFF2-40B4-BE49-F238E27FC236}">
                <a16:creationId xmlns:a16="http://schemas.microsoft.com/office/drawing/2014/main" id="{36232516-A998-5C78-3E38-5F596EF28CB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9139341" y="5789469"/>
            <a:ext cx="252000" cy="252000"/>
          </a:xfrm>
          <a:prstGeom prst="rect">
            <a:avLst/>
          </a:prstGeom>
        </p:spPr>
      </p:pic>
      <p:pic>
        <p:nvPicPr>
          <p:cNvPr id="69" name="Grafika 68" descr="Znaczek 6 z wypełnieniem pełnym">
            <a:extLst>
              <a:ext uri="{FF2B5EF4-FFF2-40B4-BE49-F238E27FC236}">
                <a16:creationId xmlns:a16="http://schemas.microsoft.com/office/drawing/2014/main" id="{2B98CDC8-5752-04A7-5E2B-E1A9E66CC2E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9139341" y="2651625"/>
            <a:ext cx="252000" cy="252000"/>
          </a:xfrm>
          <a:prstGeom prst="rect">
            <a:avLst/>
          </a:prstGeom>
        </p:spPr>
      </p:pic>
      <p:sp>
        <p:nvSpPr>
          <p:cNvPr id="71" name="object 2">
            <a:extLst>
              <a:ext uri="{FF2B5EF4-FFF2-40B4-BE49-F238E27FC236}">
                <a16:creationId xmlns:a16="http://schemas.microsoft.com/office/drawing/2014/main" id="{F401FE52-5669-1B62-2604-081FB4529432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Titel 1">
            <a:extLst>
              <a:ext uri="{FF2B5EF4-FFF2-40B4-BE49-F238E27FC236}">
                <a16:creationId xmlns:a16="http://schemas.microsoft.com/office/drawing/2014/main" id="{EC9B43E2-9FE3-F88C-522D-FA17CC3095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Analiza </a:t>
            </a:r>
            <a:r>
              <a:rPr lang="pl-PL" sz="2800" dirty="0" err="1">
                <a:latin typeface="True North Textures" panose="02000504000000020004" pitchFamily="50" charset="0"/>
              </a:rPr>
              <a:t>zachowań</a:t>
            </a:r>
            <a:r>
              <a:rPr lang="pl-PL" sz="2800" dirty="0">
                <a:latin typeface="True North Textures" panose="02000504000000020004" pitchFamily="50" charset="0"/>
              </a:rPr>
              <a:t> klientów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zamówień (Lift)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0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D7340-0DF8-4E75-9DE0-7C84ED390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B1E90DC-716E-B15C-E21D-99FFE6A98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DA93EB30-7AA2-371F-ECB0-D5FE06348EB1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185DABDA-EF6A-2215-419F-0E8BF0DF872D}"/>
              </a:ext>
            </a:extLst>
          </p:cNvPr>
          <p:cNvSpPr/>
          <p:nvPr/>
        </p:nvSpPr>
        <p:spPr>
          <a:xfrm>
            <a:off x="761221" y="1507275"/>
            <a:ext cx="10411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Mając wyznaczony współczynnik określający powiązania między produktami, możemy pogrupować je w mniejsze klastry na podstawie ich wzajemnych zależności.</a:t>
            </a:r>
          </a:p>
        </p:txBody>
      </p:sp>
      <p:sp>
        <p:nvSpPr>
          <p:cNvPr id="98" name="Schemat blokowy: łącznik 97">
            <a:extLst>
              <a:ext uri="{FF2B5EF4-FFF2-40B4-BE49-F238E27FC236}">
                <a16:creationId xmlns:a16="http://schemas.microsoft.com/office/drawing/2014/main" id="{702A563A-F7AA-3721-3326-1C77BB52B7E3}"/>
              </a:ext>
            </a:extLst>
          </p:cNvPr>
          <p:cNvSpPr/>
          <p:nvPr/>
        </p:nvSpPr>
        <p:spPr>
          <a:xfrm>
            <a:off x="3776193" y="5466184"/>
            <a:ext cx="1096981" cy="1096981"/>
          </a:xfrm>
          <a:prstGeom prst="flowChartConnecto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9" name="Schemat blokowy: łącznik 98">
            <a:extLst>
              <a:ext uri="{FF2B5EF4-FFF2-40B4-BE49-F238E27FC236}">
                <a16:creationId xmlns:a16="http://schemas.microsoft.com/office/drawing/2014/main" id="{F79D26F6-DAC3-319B-03EA-036E23749E62}"/>
              </a:ext>
            </a:extLst>
          </p:cNvPr>
          <p:cNvSpPr/>
          <p:nvPr/>
        </p:nvSpPr>
        <p:spPr>
          <a:xfrm>
            <a:off x="5157365" y="3102130"/>
            <a:ext cx="1096981" cy="1096981"/>
          </a:xfrm>
          <a:prstGeom prst="flowChartConnector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0" name="Schemat blokowy: łącznik 99">
            <a:extLst>
              <a:ext uri="{FF2B5EF4-FFF2-40B4-BE49-F238E27FC236}">
                <a16:creationId xmlns:a16="http://schemas.microsoft.com/office/drawing/2014/main" id="{94304A64-4425-464D-2125-D53E3E595100}"/>
              </a:ext>
            </a:extLst>
          </p:cNvPr>
          <p:cNvSpPr/>
          <p:nvPr/>
        </p:nvSpPr>
        <p:spPr>
          <a:xfrm>
            <a:off x="6704401" y="5464129"/>
            <a:ext cx="1096981" cy="1096981"/>
          </a:xfrm>
          <a:prstGeom prst="flowChartConnecto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1" name="Schemat blokowy: łącznik 100">
            <a:extLst>
              <a:ext uri="{FF2B5EF4-FFF2-40B4-BE49-F238E27FC236}">
                <a16:creationId xmlns:a16="http://schemas.microsoft.com/office/drawing/2014/main" id="{66540D63-DBE6-8D34-BF79-0169546D36DD}"/>
              </a:ext>
            </a:extLst>
          </p:cNvPr>
          <p:cNvSpPr/>
          <p:nvPr/>
        </p:nvSpPr>
        <p:spPr>
          <a:xfrm>
            <a:off x="8466255" y="4225049"/>
            <a:ext cx="1096981" cy="1096981"/>
          </a:xfrm>
          <a:prstGeom prst="flowChartConnecto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" name="Schemat blokowy: łącznik 101">
            <a:extLst>
              <a:ext uri="{FF2B5EF4-FFF2-40B4-BE49-F238E27FC236}">
                <a16:creationId xmlns:a16="http://schemas.microsoft.com/office/drawing/2014/main" id="{63B529CF-14FE-06DB-E602-077B03CDBE12}"/>
              </a:ext>
            </a:extLst>
          </p:cNvPr>
          <p:cNvSpPr/>
          <p:nvPr/>
        </p:nvSpPr>
        <p:spPr>
          <a:xfrm>
            <a:off x="1988627" y="4225049"/>
            <a:ext cx="1096981" cy="1096981"/>
          </a:xfrm>
          <a:prstGeom prst="flowChartConnector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" name="Grafika 102" descr="Modyfikacje i dostosowywanie z wypełnieniem pełnym">
            <a:extLst>
              <a:ext uri="{FF2B5EF4-FFF2-40B4-BE49-F238E27FC236}">
                <a16:creationId xmlns:a16="http://schemas.microsoft.com/office/drawing/2014/main" id="{C5B76192-21BC-539F-C94E-991FBD40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5855" y="3290620"/>
            <a:ext cx="720000" cy="720000"/>
          </a:xfrm>
          <a:prstGeom prst="rect">
            <a:avLst/>
          </a:prstGeom>
        </p:spPr>
      </p:pic>
      <p:pic>
        <p:nvPicPr>
          <p:cNvPr id="104" name="Grafika 103" descr="Modyfikacje i dostosowywanie z wypełnieniem pełnym">
            <a:extLst>
              <a:ext uri="{FF2B5EF4-FFF2-40B4-BE49-F238E27FC236}">
                <a16:creationId xmlns:a16="http://schemas.microsoft.com/office/drawing/2014/main" id="{776064E8-5F59-F529-AFE7-7253E78D0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1954" y="4413539"/>
            <a:ext cx="720000" cy="720000"/>
          </a:xfrm>
          <a:prstGeom prst="rect">
            <a:avLst/>
          </a:prstGeom>
        </p:spPr>
      </p:pic>
      <p:pic>
        <p:nvPicPr>
          <p:cNvPr id="105" name="Grafika 104" descr="Łyżka z wypełnieniem pełnym">
            <a:extLst>
              <a:ext uri="{FF2B5EF4-FFF2-40B4-BE49-F238E27FC236}">
                <a16:creationId xmlns:a16="http://schemas.microsoft.com/office/drawing/2014/main" id="{BDBA31D1-7696-3BF9-888C-706A09C2F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4745" y="4413539"/>
            <a:ext cx="720000" cy="720000"/>
          </a:xfrm>
          <a:prstGeom prst="rect">
            <a:avLst/>
          </a:prstGeom>
        </p:spPr>
      </p:pic>
      <p:sp>
        <p:nvSpPr>
          <p:cNvPr id="106" name="pole tekstowe 105">
            <a:extLst>
              <a:ext uri="{FF2B5EF4-FFF2-40B4-BE49-F238E27FC236}">
                <a16:creationId xmlns:a16="http://schemas.microsoft.com/office/drawing/2014/main" id="{4F8DAF50-DCB6-810B-F437-204807112260}"/>
              </a:ext>
            </a:extLst>
          </p:cNvPr>
          <p:cNvSpPr txBox="1"/>
          <p:nvPr/>
        </p:nvSpPr>
        <p:spPr>
          <a:xfrm rot="20520404">
            <a:off x="3118817" y="3710677"/>
            <a:ext cx="15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B050"/>
                </a:solidFill>
                <a:latin typeface="True North Textures" panose="02000504000000020004" pitchFamily="2" charset="0"/>
              </a:rPr>
              <a:t>LIFT = 1.88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107" name="pole tekstowe 106">
            <a:extLst>
              <a:ext uri="{FF2B5EF4-FFF2-40B4-BE49-F238E27FC236}">
                <a16:creationId xmlns:a16="http://schemas.microsoft.com/office/drawing/2014/main" id="{EFB5206B-7999-A693-BC16-E6C917C79912}"/>
              </a:ext>
            </a:extLst>
          </p:cNvPr>
          <p:cNvSpPr txBox="1"/>
          <p:nvPr/>
        </p:nvSpPr>
        <p:spPr>
          <a:xfrm rot="1050001">
            <a:off x="6710562" y="3688127"/>
            <a:ext cx="15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True North Textures" panose="02000504000000020004" pitchFamily="2" charset="0"/>
              </a:rPr>
              <a:t>LIFT = 0.42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8" name="Grafika 107" descr="Miska z wypełnieniem pełnym">
            <a:extLst>
              <a:ext uri="{FF2B5EF4-FFF2-40B4-BE49-F238E27FC236}">
                <a16:creationId xmlns:a16="http://schemas.microsoft.com/office/drawing/2014/main" id="{FFBF2299-14C2-39DC-428A-6F8FA694F2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66987" y="5654674"/>
            <a:ext cx="720000" cy="720000"/>
          </a:xfrm>
          <a:prstGeom prst="rect">
            <a:avLst/>
          </a:prstGeom>
        </p:spPr>
      </p:pic>
      <p:pic>
        <p:nvPicPr>
          <p:cNvPr id="109" name="Grafika 108" descr="Widelec z wypełnieniem pełnym">
            <a:extLst>
              <a:ext uri="{FF2B5EF4-FFF2-40B4-BE49-F238E27FC236}">
                <a16:creationId xmlns:a16="http://schemas.microsoft.com/office/drawing/2014/main" id="{C3B82A6E-C18B-042B-7BDE-8A8AF16436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92891" y="5593195"/>
            <a:ext cx="720000" cy="720000"/>
          </a:xfrm>
          <a:prstGeom prst="rect">
            <a:avLst/>
          </a:prstGeom>
        </p:spPr>
      </p:pic>
      <p:cxnSp>
        <p:nvCxnSpPr>
          <p:cNvPr id="110" name="Łącznik prosty 109">
            <a:extLst>
              <a:ext uri="{FF2B5EF4-FFF2-40B4-BE49-F238E27FC236}">
                <a16:creationId xmlns:a16="http://schemas.microsoft.com/office/drawing/2014/main" id="{CFD4225E-555B-ABD8-C25C-18639EA811A4}"/>
              </a:ext>
            </a:extLst>
          </p:cNvPr>
          <p:cNvCxnSpPr>
            <a:cxnSpLocks/>
            <a:stCxn id="102" idx="7"/>
            <a:endCxn id="99" idx="2"/>
          </p:cNvCxnSpPr>
          <p:nvPr/>
        </p:nvCxnSpPr>
        <p:spPr>
          <a:xfrm flipV="1">
            <a:off x="2924959" y="3650621"/>
            <a:ext cx="2232406" cy="73507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Łącznik prosty 110">
            <a:extLst>
              <a:ext uri="{FF2B5EF4-FFF2-40B4-BE49-F238E27FC236}">
                <a16:creationId xmlns:a16="http://schemas.microsoft.com/office/drawing/2014/main" id="{B1970414-2360-1152-D8AC-DA13FC936E50}"/>
              </a:ext>
            </a:extLst>
          </p:cNvPr>
          <p:cNvCxnSpPr>
            <a:cxnSpLocks/>
            <a:stCxn id="101" idx="1"/>
            <a:endCxn id="99" idx="6"/>
          </p:cNvCxnSpPr>
          <p:nvPr/>
        </p:nvCxnSpPr>
        <p:spPr>
          <a:xfrm flipH="1" flipV="1">
            <a:off x="6254346" y="3650621"/>
            <a:ext cx="2372558" cy="7350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2" name="Łącznik prosty 111">
            <a:extLst>
              <a:ext uri="{FF2B5EF4-FFF2-40B4-BE49-F238E27FC236}">
                <a16:creationId xmlns:a16="http://schemas.microsoft.com/office/drawing/2014/main" id="{40F4A71C-A808-1051-6CAA-478F4EFF2340}"/>
              </a:ext>
            </a:extLst>
          </p:cNvPr>
          <p:cNvCxnSpPr>
            <a:cxnSpLocks/>
            <a:stCxn id="98" idx="0"/>
            <a:endCxn id="99" idx="4"/>
          </p:cNvCxnSpPr>
          <p:nvPr/>
        </p:nvCxnSpPr>
        <p:spPr>
          <a:xfrm flipV="1">
            <a:off x="4324684" y="4199111"/>
            <a:ext cx="1381172" cy="12670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3" name="Łącznik prosty 112">
            <a:extLst>
              <a:ext uri="{FF2B5EF4-FFF2-40B4-BE49-F238E27FC236}">
                <a16:creationId xmlns:a16="http://schemas.microsoft.com/office/drawing/2014/main" id="{9006BA8E-2679-5F0D-BC19-0AD4D738F0C7}"/>
              </a:ext>
            </a:extLst>
          </p:cNvPr>
          <p:cNvCxnSpPr>
            <a:cxnSpLocks/>
            <a:stCxn id="100" idx="0"/>
            <a:endCxn id="99" idx="4"/>
          </p:cNvCxnSpPr>
          <p:nvPr/>
        </p:nvCxnSpPr>
        <p:spPr>
          <a:xfrm flipH="1" flipV="1">
            <a:off x="5705856" y="4199111"/>
            <a:ext cx="1547036" cy="12650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4" name="Łącznik prosty 113">
            <a:extLst>
              <a:ext uri="{FF2B5EF4-FFF2-40B4-BE49-F238E27FC236}">
                <a16:creationId xmlns:a16="http://schemas.microsoft.com/office/drawing/2014/main" id="{2917BC02-153D-04F3-759A-FE61C6103B8B}"/>
              </a:ext>
            </a:extLst>
          </p:cNvPr>
          <p:cNvCxnSpPr>
            <a:cxnSpLocks/>
            <a:stCxn id="102" idx="6"/>
            <a:endCxn id="101" idx="2"/>
          </p:cNvCxnSpPr>
          <p:nvPr/>
        </p:nvCxnSpPr>
        <p:spPr>
          <a:xfrm>
            <a:off x="3085608" y="4773540"/>
            <a:ext cx="538064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5" name="Łącznik prosty 114">
            <a:extLst>
              <a:ext uri="{FF2B5EF4-FFF2-40B4-BE49-F238E27FC236}">
                <a16:creationId xmlns:a16="http://schemas.microsoft.com/office/drawing/2014/main" id="{41E7D83D-20EA-E839-4086-8FA4104D3EF9}"/>
              </a:ext>
            </a:extLst>
          </p:cNvPr>
          <p:cNvCxnSpPr>
            <a:cxnSpLocks/>
            <a:stCxn id="102" idx="5"/>
            <a:endCxn id="98" idx="1"/>
          </p:cNvCxnSpPr>
          <p:nvPr/>
        </p:nvCxnSpPr>
        <p:spPr>
          <a:xfrm>
            <a:off x="2924959" y="5161381"/>
            <a:ext cx="1011883" cy="4654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6" name="Łącznik prosty 115">
            <a:extLst>
              <a:ext uri="{FF2B5EF4-FFF2-40B4-BE49-F238E27FC236}">
                <a16:creationId xmlns:a16="http://schemas.microsoft.com/office/drawing/2014/main" id="{7C20EC8F-DE57-8DE6-FF4A-BB1640EF6199}"/>
              </a:ext>
            </a:extLst>
          </p:cNvPr>
          <p:cNvCxnSpPr>
            <a:cxnSpLocks/>
            <a:stCxn id="100" idx="7"/>
            <a:endCxn id="101" idx="3"/>
          </p:cNvCxnSpPr>
          <p:nvPr/>
        </p:nvCxnSpPr>
        <p:spPr>
          <a:xfrm flipV="1">
            <a:off x="7640733" y="5161381"/>
            <a:ext cx="986171" cy="46339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7" name="Łącznik prosty 116">
            <a:extLst>
              <a:ext uri="{FF2B5EF4-FFF2-40B4-BE49-F238E27FC236}">
                <a16:creationId xmlns:a16="http://schemas.microsoft.com/office/drawing/2014/main" id="{00DD8174-E1B2-4D59-9744-C7ABB421BF89}"/>
              </a:ext>
            </a:extLst>
          </p:cNvPr>
          <p:cNvCxnSpPr>
            <a:cxnSpLocks/>
            <a:stCxn id="98" idx="6"/>
            <a:endCxn id="100" idx="2"/>
          </p:cNvCxnSpPr>
          <p:nvPr/>
        </p:nvCxnSpPr>
        <p:spPr>
          <a:xfrm flipV="1">
            <a:off x="4873174" y="6012620"/>
            <a:ext cx="1831227" cy="20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Łącznik prosty 117">
            <a:extLst>
              <a:ext uri="{FF2B5EF4-FFF2-40B4-BE49-F238E27FC236}">
                <a16:creationId xmlns:a16="http://schemas.microsoft.com/office/drawing/2014/main" id="{0A0759EC-FBAC-9E3E-6648-966E6B28BD81}"/>
              </a:ext>
            </a:extLst>
          </p:cNvPr>
          <p:cNvCxnSpPr>
            <a:cxnSpLocks/>
            <a:stCxn id="98" idx="7"/>
            <a:endCxn id="101" idx="2"/>
          </p:cNvCxnSpPr>
          <p:nvPr/>
        </p:nvCxnSpPr>
        <p:spPr>
          <a:xfrm flipV="1">
            <a:off x="4712525" y="4773540"/>
            <a:ext cx="3753730" cy="85329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9" name="pole tekstowe 118">
            <a:extLst>
              <a:ext uri="{FF2B5EF4-FFF2-40B4-BE49-F238E27FC236}">
                <a16:creationId xmlns:a16="http://schemas.microsoft.com/office/drawing/2014/main" id="{3778A19B-9BB4-9293-55AE-BB2E87720139}"/>
              </a:ext>
            </a:extLst>
          </p:cNvPr>
          <p:cNvSpPr txBox="1"/>
          <p:nvPr/>
        </p:nvSpPr>
        <p:spPr>
          <a:xfrm>
            <a:off x="3433271" y="4463719"/>
            <a:ext cx="15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True North Textures" panose="02000504000000020004" pitchFamily="2" charset="0"/>
              </a:rPr>
              <a:t>LIFT = 0.42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0" name="pole tekstowe 119">
            <a:extLst>
              <a:ext uri="{FF2B5EF4-FFF2-40B4-BE49-F238E27FC236}">
                <a16:creationId xmlns:a16="http://schemas.microsoft.com/office/drawing/2014/main" id="{4896FBE0-2510-3E2B-C5C5-AAA8C375D0ED}"/>
              </a:ext>
            </a:extLst>
          </p:cNvPr>
          <p:cNvSpPr txBox="1"/>
          <p:nvPr/>
        </p:nvSpPr>
        <p:spPr>
          <a:xfrm rot="20813324">
            <a:off x="5114064" y="5044636"/>
            <a:ext cx="15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rue North Textures" panose="02000504000000020004" pitchFamily="2" charset="0"/>
              </a:rPr>
              <a:t>LIFT = 1.19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pole tekstowe 120">
            <a:extLst>
              <a:ext uri="{FF2B5EF4-FFF2-40B4-BE49-F238E27FC236}">
                <a16:creationId xmlns:a16="http://schemas.microsoft.com/office/drawing/2014/main" id="{BF519179-C577-4096-1DA4-5E259E0BB9A0}"/>
              </a:ext>
            </a:extLst>
          </p:cNvPr>
          <p:cNvSpPr txBox="1"/>
          <p:nvPr/>
        </p:nvSpPr>
        <p:spPr>
          <a:xfrm>
            <a:off x="4999762" y="5685063"/>
            <a:ext cx="15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rue North Textures" panose="02000504000000020004" pitchFamily="2" charset="0"/>
              </a:rPr>
              <a:t>LIFT = 1.19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" name="pole tekstowe 121">
            <a:extLst>
              <a:ext uri="{FF2B5EF4-FFF2-40B4-BE49-F238E27FC236}">
                <a16:creationId xmlns:a16="http://schemas.microsoft.com/office/drawing/2014/main" id="{C9E36A24-4E90-7F37-F0FF-67923E0C1797}"/>
              </a:ext>
            </a:extLst>
          </p:cNvPr>
          <p:cNvSpPr txBox="1"/>
          <p:nvPr/>
        </p:nvSpPr>
        <p:spPr>
          <a:xfrm rot="20060076">
            <a:off x="7289817" y="5137118"/>
            <a:ext cx="151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True North Textures" panose="02000504000000020004" pitchFamily="2" charset="0"/>
              </a:rPr>
              <a:t>LIFT = 1.39</a:t>
            </a:r>
            <a:endParaRPr lang="nl-N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" name="pole tekstowe 122">
            <a:extLst>
              <a:ext uri="{FF2B5EF4-FFF2-40B4-BE49-F238E27FC236}">
                <a16:creationId xmlns:a16="http://schemas.microsoft.com/office/drawing/2014/main" id="{2782EADA-132C-D1A0-99C5-813016730E0B}"/>
              </a:ext>
            </a:extLst>
          </p:cNvPr>
          <p:cNvSpPr txBox="1"/>
          <p:nvPr/>
        </p:nvSpPr>
        <p:spPr>
          <a:xfrm rot="1534950">
            <a:off x="2766459" y="5128427"/>
            <a:ext cx="151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>
                    <a:lumMod val="65000"/>
                  </a:schemeClr>
                </a:solidFill>
                <a:latin typeface="True North Textures" panose="02000504000000020004" pitchFamily="2" charset="0"/>
              </a:rPr>
              <a:t>LIFT = 0.71</a:t>
            </a:r>
            <a:endParaRPr lang="nl-NL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336D0656-A351-1190-0A6C-58D953F75153}"/>
              </a:ext>
            </a:extLst>
          </p:cNvPr>
          <p:cNvSpPr txBox="1"/>
          <p:nvPr/>
        </p:nvSpPr>
        <p:spPr>
          <a:xfrm>
            <a:off x="1425628" y="3159715"/>
            <a:ext cx="200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B050"/>
                </a:solidFill>
                <a:latin typeface="True North Textures" panose="02000504000000020004" pitchFamily="2" charset="0"/>
              </a:rPr>
              <a:t>Cluster 1</a:t>
            </a:r>
            <a:endParaRPr lang="nl-NL" sz="2800" dirty="0">
              <a:solidFill>
                <a:srgbClr val="00B050"/>
              </a:solidFill>
            </a:endParaRP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47F913FC-DAEF-9E50-22FF-123AF7C27CA4}"/>
              </a:ext>
            </a:extLst>
          </p:cNvPr>
          <p:cNvSpPr txBox="1"/>
          <p:nvPr/>
        </p:nvSpPr>
        <p:spPr>
          <a:xfrm>
            <a:off x="8654745" y="5703872"/>
            <a:ext cx="200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True North Textures" panose="02000504000000020004" pitchFamily="2" charset="0"/>
              </a:rPr>
              <a:t>Cluster 2</a:t>
            </a:r>
            <a:endParaRPr lang="nl-N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CB135E7-9A92-ABC7-6B7A-296779162F3F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88ADBEC-3B76-DBE2-29EC-7B7AA681655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Analiza </a:t>
            </a:r>
            <a:r>
              <a:rPr lang="pl-PL" sz="2800" dirty="0" err="1">
                <a:latin typeface="True North Textures" panose="02000504000000020004" pitchFamily="50" charset="0"/>
              </a:rPr>
              <a:t>zachowań</a:t>
            </a:r>
            <a:r>
              <a:rPr lang="pl-PL" sz="2800" dirty="0">
                <a:latin typeface="True North Textures" panose="02000504000000020004" pitchFamily="50" charset="0"/>
              </a:rPr>
              <a:t> klientów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 err="1">
                <a:latin typeface="True North Textures" panose="02000504000000020004" pitchFamily="50" charset="0"/>
              </a:rPr>
              <a:t>Klastrowanie</a:t>
            </a:r>
            <a:r>
              <a:rPr lang="pl-PL" sz="3600" dirty="0">
                <a:latin typeface="True North Textures" panose="02000504000000020004" pitchFamily="50" charset="0"/>
              </a:rPr>
              <a:t> produktów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8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BCAA3-665C-D562-D06F-D399A1C2C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chemat blokowy: łącznik 20">
            <a:extLst>
              <a:ext uri="{FF2B5EF4-FFF2-40B4-BE49-F238E27FC236}">
                <a16:creationId xmlns:a16="http://schemas.microsoft.com/office/drawing/2014/main" id="{91720398-013A-6A46-EB23-2207241E268C}"/>
              </a:ext>
            </a:extLst>
          </p:cNvPr>
          <p:cNvSpPr/>
          <p:nvPr/>
        </p:nvSpPr>
        <p:spPr>
          <a:xfrm>
            <a:off x="3776193" y="5466184"/>
            <a:ext cx="1096981" cy="1096981"/>
          </a:xfrm>
          <a:prstGeom prst="flowChartConnecto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chemat blokowy: łącznik 10">
            <a:extLst>
              <a:ext uri="{FF2B5EF4-FFF2-40B4-BE49-F238E27FC236}">
                <a16:creationId xmlns:a16="http://schemas.microsoft.com/office/drawing/2014/main" id="{AC05163E-06AA-F809-D816-1108443B1835}"/>
              </a:ext>
            </a:extLst>
          </p:cNvPr>
          <p:cNvSpPr/>
          <p:nvPr/>
        </p:nvSpPr>
        <p:spPr>
          <a:xfrm>
            <a:off x="5157365" y="3102130"/>
            <a:ext cx="1096981" cy="1096981"/>
          </a:xfrm>
          <a:prstGeom prst="flowChartConnector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chemat blokowy: łącznik 11">
            <a:extLst>
              <a:ext uri="{FF2B5EF4-FFF2-40B4-BE49-F238E27FC236}">
                <a16:creationId xmlns:a16="http://schemas.microsoft.com/office/drawing/2014/main" id="{C2BF822C-7B37-518A-A0E7-BF8FCD0B864E}"/>
              </a:ext>
            </a:extLst>
          </p:cNvPr>
          <p:cNvSpPr/>
          <p:nvPr/>
        </p:nvSpPr>
        <p:spPr>
          <a:xfrm>
            <a:off x="6704401" y="5464129"/>
            <a:ext cx="1096981" cy="1096981"/>
          </a:xfrm>
          <a:prstGeom prst="flowChartConnecto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chemat blokowy: łącznik 12">
            <a:extLst>
              <a:ext uri="{FF2B5EF4-FFF2-40B4-BE49-F238E27FC236}">
                <a16:creationId xmlns:a16="http://schemas.microsoft.com/office/drawing/2014/main" id="{4EE246F2-E02C-7B1C-0082-DDA8F62AC35E}"/>
              </a:ext>
            </a:extLst>
          </p:cNvPr>
          <p:cNvSpPr/>
          <p:nvPr/>
        </p:nvSpPr>
        <p:spPr>
          <a:xfrm>
            <a:off x="8466255" y="4225049"/>
            <a:ext cx="1096981" cy="1096981"/>
          </a:xfrm>
          <a:prstGeom prst="flowChartConnecto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chemat blokowy: łącznik 9">
            <a:extLst>
              <a:ext uri="{FF2B5EF4-FFF2-40B4-BE49-F238E27FC236}">
                <a16:creationId xmlns:a16="http://schemas.microsoft.com/office/drawing/2014/main" id="{BBABE95F-7159-6EBC-84D0-D4BAD17B79CD}"/>
              </a:ext>
            </a:extLst>
          </p:cNvPr>
          <p:cNvSpPr/>
          <p:nvPr/>
        </p:nvSpPr>
        <p:spPr>
          <a:xfrm>
            <a:off x="1988627" y="4225049"/>
            <a:ext cx="1096981" cy="1096981"/>
          </a:xfrm>
          <a:prstGeom prst="flowChartConnector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8E63125-1F76-C1EB-2B40-002102EB2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6EA58B85-A65F-9726-A94A-E2214A74B232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02ABD576-171B-5D73-DB48-CA2B76E04B3A}"/>
              </a:ext>
            </a:extLst>
          </p:cNvPr>
          <p:cNvSpPr/>
          <p:nvPr/>
        </p:nvSpPr>
        <p:spPr>
          <a:xfrm>
            <a:off x="761221" y="1507275"/>
            <a:ext cx="10411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Klastry wyznaczamy metodą </a:t>
            </a:r>
            <a:r>
              <a:rPr lang="pl-PL" sz="2400" dirty="0" err="1">
                <a:latin typeface="True North Textures" panose="02000504000000020004" pitchFamily="2" charset="0"/>
              </a:rPr>
              <a:t>community</a:t>
            </a:r>
            <a:r>
              <a:rPr lang="pl-PL" sz="2400" dirty="0">
                <a:latin typeface="True North Textures" panose="02000504000000020004" pitchFamily="2" charset="0"/>
              </a:rPr>
              <a:t> </a:t>
            </a:r>
            <a:r>
              <a:rPr lang="pl-PL" sz="2400" dirty="0" err="1">
                <a:latin typeface="True North Textures" panose="02000504000000020004" pitchFamily="2" charset="0"/>
              </a:rPr>
              <a:t>detection</a:t>
            </a:r>
            <a:r>
              <a:rPr lang="pl-PL" sz="2400" dirty="0">
                <a:latin typeface="True North Textures" panose="02000504000000020004" pitchFamily="2" charset="0"/>
              </a:rPr>
              <a:t>, wykorzystując algorytm </a:t>
            </a:r>
            <a:r>
              <a:rPr lang="pl-PL" sz="2400" b="1" u="sng" dirty="0" err="1">
                <a:latin typeface="True North Textures" panose="02000504000000020004" pitchFamily="2" charset="0"/>
              </a:rPr>
              <a:t>Leiden</a:t>
            </a:r>
            <a:r>
              <a:rPr lang="pl-PL" sz="2400" dirty="0">
                <a:latin typeface="True North Textures" panose="02000504000000020004" pitchFamily="2" charset="0"/>
              </a:rPr>
              <a:t>. Analizujemy sieć powiązań między produktami (na podstawie Lift) i automatycznie grupujemy te, które są ze sobą najsilniej powiązane.</a:t>
            </a:r>
          </a:p>
        </p:txBody>
      </p:sp>
      <p:pic>
        <p:nvPicPr>
          <p:cNvPr id="3" name="Grafika 2" descr="Modyfikacje i dostosowywanie z wypełnieniem pełnym">
            <a:extLst>
              <a:ext uri="{FF2B5EF4-FFF2-40B4-BE49-F238E27FC236}">
                <a16:creationId xmlns:a16="http://schemas.microsoft.com/office/drawing/2014/main" id="{16789F54-A9F4-5B60-1C9A-33154EC47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5855" y="3290620"/>
            <a:ext cx="720000" cy="720000"/>
          </a:xfrm>
          <a:prstGeom prst="rect">
            <a:avLst/>
          </a:prstGeom>
        </p:spPr>
      </p:pic>
      <p:pic>
        <p:nvPicPr>
          <p:cNvPr id="5" name="Grafika 4" descr="Modyfikacje i dostosowywanie z wypełnieniem pełnym">
            <a:extLst>
              <a:ext uri="{FF2B5EF4-FFF2-40B4-BE49-F238E27FC236}">
                <a16:creationId xmlns:a16="http://schemas.microsoft.com/office/drawing/2014/main" id="{3744A0BD-8838-D02E-2B97-1F4800B75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1954" y="4413539"/>
            <a:ext cx="720000" cy="720000"/>
          </a:xfrm>
          <a:prstGeom prst="rect">
            <a:avLst/>
          </a:prstGeom>
        </p:spPr>
      </p:pic>
      <p:pic>
        <p:nvPicPr>
          <p:cNvPr id="8" name="Grafika 7" descr="Łyżka z wypełnieniem pełnym">
            <a:extLst>
              <a:ext uri="{FF2B5EF4-FFF2-40B4-BE49-F238E27FC236}">
                <a16:creationId xmlns:a16="http://schemas.microsoft.com/office/drawing/2014/main" id="{BD150ABE-B5C1-9983-B796-C3A5156BD6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4745" y="4413539"/>
            <a:ext cx="720000" cy="720000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F60A7E3-38F1-5222-EF3E-1B9FA467516A}"/>
              </a:ext>
            </a:extLst>
          </p:cNvPr>
          <p:cNvSpPr txBox="1"/>
          <p:nvPr/>
        </p:nvSpPr>
        <p:spPr>
          <a:xfrm rot="20520404">
            <a:off x="3118817" y="3710677"/>
            <a:ext cx="15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B050"/>
                </a:solidFill>
                <a:latin typeface="True North Textures" panose="02000504000000020004" pitchFamily="2" charset="0"/>
              </a:rPr>
              <a:t>LIFT = 1.88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73FB0C1-CD45-F900-0643-E731B974C22C}"/>
              </a:ext>
            </a:extLst>
          </p:cNvPr>
          <p:cNvSpPr txBox="1"/>
          <p:nvPr/>
        </p:nvSpPr>
        <p:spPr>
          <a:xfrm rot="1050001">
            <a:off x="6710562" y="3688127"/>
            <a:ext cx="15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True North Textures" panose="02000504000000020004" pitchFamily="2" charset="0"/>
              </a:rPr>
              <a:t>LIFT = 0.42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Grafika 18" descr="Miska z wypełnieniem pełnym">
            <a:extLst>
              <a:ext uri="{FF2B5EF4-FFF2-40B4-BE49-F238E27FC236}">
                <a16:creationId xmlns:a16="http://schemas.microsoft.com/office/drawing/2014/main" id="{C9595264-7A54-5548-8BE8-C804B927E7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66987" y="5654674"/>
            <a:ext cx="720000" cy="720000"/>
          </a:xfrm>
          <a:prstGeom prst="rect">
            <a:avLst/>
          </a:prstGeom>
        </p:spPr>
      </p:pic>
      <p:pic>
        <p:nvPicPr>
          <p:cNvPr id="20" name="Grafika 19" descr="Widelec z wypełnieniem pełnym">
            <a:extLst>
              <a:ext uri="{FF2B5EF4-FFF2-40B4-BE49-F238E27FC236}">
                <a16:creationId xmlns:a16="http://schemas.microsoft.com/office/drawing/2014/main" id="{AB1CA0EE-5861-0F42-B02F-E8E19E5DF2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92891" y="5593195"/>
            <a:ext cx="720000" cy="720000"/>
          </a:xfrm>
          <a:prstGeom prst="rect">
            <a:avLst/>
          </a:prstGeom>
        </p:spPr>
      </p:pic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E6823E76-05EC-F082-647D-2B3B2089D9C3}"/>
              </a:ext>
            </a:extLst>
          </p:cNvPr>
          <p:cNvCxnSpPr>
            <a:cxnSpLocks/>
            <a:stCxn id="10" idx="7"/>
            <a:endCxn id="11" idx="2"/>
          </p:cNvCxnSpPr>
          <p:nvPr/>
        </p:nvCxnSpPr>
        <p:spPr>
          <a:xfrm flipV="1">
            <a:off x="2924959" y="3650621"/>
            <a:ext cx="2232406" cy="73507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DBE1DBAB-020D-83B0-28C2-A786D450407B}"/>
              </a:ext>
            </a:extLst>
          </p:cNvPr>
          <p:cNvCxnSpPr>
            <a:cxnSpLocks/>
            <a:stCxn id="13" idx="1"/>
            <a:endCxn id="11" idx="6"/>
          </p:cNvCxnSpPr>
          <p:nvPr/>
        </p:nvCxnSpPr>
        <p:spPr>
          <a:xfrm flipH="1" flipV="1">
            <a:off x="6254346" y="3650621"/>
            <a:ext cx="2372558" cy="7350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35DE507-A33D-8308-A7A0-9B879C396522}"/>
              </a:ext>
            </a:extLst>
          </p:cNvPr>
          <p:cNvCxnSpPr>
            <a:cxnSpLocks/>
            <a:stCxn id="21" idx="0"/>
            <a:endCxn id="11" idx="4"/>
          </p:cNvCxnSpPr>
          <p:nvPr/>
        </p:nvCxnSpPr>
        <p:spPr>
          <a:xfrm flipV="1">
            <a:off x="4324684" y="4199111"/>
            <a:ext cx="1381172" cy="12670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1246987E-36C4-4636-9764-B097A09E8FDE}"/>
              </a:ext>
            </a:extLst>
          </p:cNvPr>
          <p:cNvCxnSpPr>
            <a:cxnSpLocks/>
            <a:stCxn id="12" idx="0"/>
            <a:endCxn id="11" idx="4"/>
          </p:cNvCxnSpPr>
          <p:nvPr/>
        </p:nvCxnSpPr>
        <p:spPr>
          <a:xfrm flipH="1" flipV="1">
            <a:off x="5705856" y="4199111"/>
            <a:ext cx="1547036" cy="12650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287E071B-A872-0351-981C-0A0E33C6F37F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3085608" y="4773540"/>
            <a:ext cx="538064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62624616-5017-6433-401E-C8530A86018D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2924959" y="5161381"/>
            <a:ext cx="1011883" cy="4654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EBD19105-15E3-7400-A4BC-F4183A37DF28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640733" y="5161381"/>
            <a:ext cx="986171" cy="46339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014C7779-499E-9BBF-AECF-643C9FF99FE2}"/>
              </a:ext>
            </a:extLst>
          </p:cNvPr>
          <p:cNvCxnSpPr>
            <a:cxnSpLocks/>
            <a:stCxn id="21" idx="6"/>
            <a:endCxn id="12" idx="2"/>
          </p:cNvCxnSpPr>
          <p:nvPr/>
        </p:nvCxnSpPr>
        <p:spPr>
          <a:xfrm flipV="1">
            <a:off x="4873174" y="6012620"/>
            <a:ext cx="1831227" cy="20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4DA1A040-0C78-4F14-C469-A3349F176851}"/>
              </a:ext>
            </a:extLst>
          </p:cNvPr>
          <p:cNvCxnSpPr>
            <a:cxnSpLocks/>
            <a:stCxn id="21" idx="7"/>
            <a:endCxn id="13" idx="2"/>
          </p:cNvCxnSpPr>
          <p:nvPr/>
        </p:nvCxnSpPr>
        <p:spPr>
          <a:xfrm flipV="1">
            <a:off x="4712525" y="4773540"/>
            <a:ext cx="3753730" cy="85329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BFC7201-75E6-7A42-5D8E-E8774F36E561}"/>
              </a:ext>
            </a:extLst>
          </p:cNvPr>
          <p:cNvSpPr txBox="1"/>
          <p:nvPr/>
        </p:nvSpPr>
        <p:spPr>
          <a:xfrm>
            <a:off x="3433271" y="4463719"/>
            <a:ext cx="15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True North Textures" panose="02000504000000020004" pitchFamily="2" charset="0"/>
              </a:rPr>
              <a:t>LIFT = 0.42</a:t>
            </a:r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D445F5A-407F-8FE2-675A-B47A8D4BEA49}"/>
              </a:ext>
            </a:extLst>
          </p:cNvPr>
          <p:cNvSpPr txBox="1"/>
          <p:nvPr/>
        </p:nvSpPr>
        <p:spPr>
          <a:xfrm rot="20813324">
            <a:off x="5114064" y="5044636"/>
            <a:ext cx="15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rue North Textures" panose="02000504000000020004" pitchFamily="2" charset="0"/>
              </a:rPr>
              <a:t>LIFT = 1.19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93E36CB-C314-CF1F-CD65-2FF26B2531DE}"/>
              </a:ext>
            </a:extLst>
          </p:cNvPr>
          <p:cNvSpPr txBox="1"/>
          <p:nvPr/>
        </p:nvSpPr>
        <p:spPr>
          <a:xfrm>
            <a:off x="4999762" y="5685063"/>
            <a:ext cx="15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rue North Textures" panose="02000504000000020004" pitchFamily="2" charset="0"/>
              </a:rPr>
              <a:t>LIFT = 1.19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D90AA99-D6B8-7881-326D-7014D8AB935C}"/>
              </a:ext>
            </a:extLst>
          </p:cNvPr>
          <p:cNvSpPr txBox="1"/>
          <p:nvPr/>
        </p:nvSpPr>
        <p:spPr>
          <a:xfrm rot="20060076">
            <a:off x="7289817" y="5137118"/>
            <a:ext cx="151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True North Textures" panose="02000504000000020004" pitchFamily="2" charset="0"/>
              </a:rPr>
              <a:t>LIFT = 1.39</a:t>
            </a:r>
            <a:endParaRPr lang="nl-N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BA38E07-9C9E-2363-582A-0E83B686D8DB}"/>
              </a:ext>
            </a:extLst>
          </p:cNvPr>
          <p:cNvSpPr txBox="1"/>
          <p:nvPr/>
        </p:nvSpPr>
        <p:spPr>
          <a:xfrm rot="1534950">
            <a:off x="2766459" y="5128427"/>
            <a:ext cx="1516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>
                    <a:lumMod val="65000"/>
                  </a:schemeClr>
                </a:solidFill>
                <a:latin typeface="True North Textures" panose="02000504000000020004" pitchFamily="2" charset="0"/>
              </a:rPr>
              <a:t>LIFT = 0.71</a:t>
            </a:r>
            <a:endParaRPr lang="nl-NL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447A1FF-90EF-AB14-CEAA-AB69BD88EC03}"/>
              </a:ext>
            </a:extLst>
          </p:cNvPr>
          <p:cNvSpPr txBox="1"/>
          <p:nvPr/>
        </p:nvSpPr>
        <p:spPr>
          <a:xfrm>
            <a:off x="1425628" y="3159715"/>
            <a:ext cx="200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B050"/>
                </a:solidFill>
                <a:latin typeface="True North Textures" panose="02000504000000020004" pitchFamily="2" charset="0"/>
              </a:rPr>
              <a:t>Cluster 1</a:t>
            </a:r>
            <a:endParaRPr lang="nl-NL" sz="2800" dirty="0">
              <a:solidFill>
                <a:srgbClr val="00B050"/>
              </a:solidFill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585A625-D75F-7D04-5ABD-E2CB4637DCD3}"/>
              </a:ext>
            </a:extLst>
          </p:cNvPr>
          <p:cNvSpPr txBox="1"/>
          <p:nvPr/>
        </p:nvSpPr>
        <p:spPr>
          <a:xfrm>
            <a:off x="8654745" y="5703872"/>
            <a:ext cx="200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True North Textures" panose="02000504000000020004" pitchFamily="2" charset="0"/>
              </a:rPr>
              <a:t>Cluster 2</a:t>
            </a:r>
            <a:endParaRPr lang="nl-N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F8F312DE-1E06-285C-A5D0-94F4CA7FC7DD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10F1F2AC-A232-CD12-2A9B-16F0082995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Analiza </a:t>
            </a:r>
            <a:r>
              <a:rPr lang="pl-PL" sz="2800" dirty="0" err="1">
                <a:latin typeface="True North Textures" panose="02000504000000020004" pitchFamily="50" charset="0"/>
              </a:rPr>
              <a:t>zachowań</a:t>
            </a:r>
            <a:r>
              <a:rPr lang="pl-PL" sz="2800" dirty="0">
                <a:latin typeface="True North Textures" panose="02000504000000020004" pitchFamily="50" charset="0"/>
              </a:rPr>
              <a:t> klientów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 err="1">
                <a:latin typeface="True North Textures" panose="02000504000000020004" pitchFamily="50" charset="0"/>
              </a:rPr>
              <a:t>Klastrowanie</a:t>
            </a:r>
            <a:r>
              <a:rPr lang="pl-PL" sz="3600" dirty="0">
                <a:latin typeface="True North Textures" panose="02000504000000020004" pitchFamily="50" charset="0"/>
              </a:rPr>
              <a:t> produktów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64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B9C26-0646-74EF-6623-D40E18C7D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5528BC7-57EB-41BA-2BB9-2AFA9C52D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D383E228-3813-47F8-0275-49E2C5F6FB7E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FD7AB134-431B-B434-4055-DBD1005E7A41}"/>
              </a:ext>
            </a:extLst>
          </p:cNvPr>
          <p:cNvSpPr/>
          <p:nvPr/>
        </p:nvSpPr>
        <p:spPr>
          <a:xfrm>
            <a:off x="761221" y="1507275"/>
            <a:ext cx="10411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Produkty, które nie posiadają istotnych relacji z innymi SKU, traktujemy jako klastry jednoelementowe. Ich przypisanie do strefy </a:t>
            </a:r>
            <a:r>
              <a:rPr lang="pl-PL" sz="2400" dirty="0" err="1">
                <a:latin typeface="True North Textures" panose="02000504000000020004" pitchFamily="2" charset="0"/>
              </a:rPr>
              <a:t>wynikć</a:t>
            </a:r>
            <a:r>
              <a:rPr lang="pl-PL" sz="2400" dirty="0">
                <a:latin typeface="True North Textures" panose="02000504000000020004" pitchFamily="2" charset="0"/>
              </a:rPr>
              <a:t> będzie bezpośrednio z poziomu sprzedaży, a nie z powiązań z innymi produktami.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9305C29-C36C-6CF6-C1FC-36BC9B64B59D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0B248CF-8041-2E12-83B3-FD2AA45A8F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Analiza </a:t>
            </a:r>
            <a:r>
              <a:rPr lang="pl-PL" sz="2800" dirty="0" err="1">
                <a:latin typeface="True North Textures" panose="02000504000000020004" pitchFamily="50" charset="0"/>
              </a:rPr>
              <a:t>zachowań</a:t>
            </a:r>
            <a:r>
              <a:rPr lang="pl-PL" sz="2800" dirty="0">
                <a:latin typeface="True North Textures" panose="02000504000000020004" pitchFamily="50" charset="0"/>
              </a:rPr>
              <a:t> klientów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 err="1">
                <a:latin typeface="True North Textures" panose="02000504000000020004" pitchFamily="50" charset="0"/>
              </a:rPr>
              <a:t>Klastrowanie</a:t>
            </a:r>
            <a:r>
              <a:rPr lang="pl-PL" sz="3600" dirty="0">
                <a:latin typeface="True North Textures" panose="02000504000000020004" pitchFamily="50" charset="0"/>
              </a:rPr>
              <a:t> produktów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  <p:sp>
        <p:nvSpPr>
          <p:cNvPr id="4" name="Schemat blokowy: łącznik 3">
            <a:extLst>
              <a:ext uri="{FF2B5EF4-FFF2-40B4-BE49-F238E27FC236}">
                <a16:creationId xmlns:a16="http://schemas.microsoft.com/office/drawing/2014/main" id="{B864D47F-774A-E599-F8CF-B28CFEAA181F}"/>
              </a:ext>
            </a:extLst>
          </p:cNvPr>
          <p:cNvSpPr/>
          <p:nvPr/>
        </p:nvSpPr>
        <p:spPr>
          <a:xfrm>
            <a:off x="3776193" y="5466184"/>
            <a:ext cx="1096981" cy="1096981"/>
          </a:xfrm>
          <a:prstGeom prst="flowChartConnecto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chemat blokowy: łącznik 5">
            <a:extLst>
              <a:ext uri="{FF2B5EF4-FFF2-40B4-BE49-F238E27FC236}">
                <a16:creationId xmlns:a16="http://schemas.microsoft.com/office/drawing/2014/main" id="{7B37EF9F-88DD-8CEE-FE07-79142AFC145E}"/>
              </a:ext>
            </a:extLst>
          </p:cNvPr>
          <p:cNvSpPr/>
          <p:nvPr/>
        </p:nvSpPr>
        <p:spPr>
          <a:xfrm>
            <a:off x="5157365" y="3102130"/>
            <a:ext cx="1096981" cy="1096981"/>
          </a:xfrm>
          <a:prstGeom prst="flowChartConnector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chemat blokowy: łącznik 7">
            <a:extLst>
              <a:ext uri="{FF2B5EF4-FFF2-40B4-BE49-F238E27FC236}">
                <a16:creationId xmlns:a16="http://schemas.microsoft.com/office/drawing/2014/main" id="{432B53CD-EBD1-2B39-34DB-589EE5ED95BC}"/>
              </a:ext>
            </a:extLst>
          </p:cNvPr>
          <p:cNvSpPr/>
          <p:nvPr/>
        </p:nvSpPr>
        <p:spPr>
          <a:xfrm>
            <a:off x="6704401" y="5464129"/>
            <a:ext cx="1096981" cy="1096981"/>
          </a:xfrm>
          <a:prstGeom prst="flowChartConnecto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chemat blokowy: łącznik 8">
            <a:extLst>
              <a:ext uri="{FF2B5EF4-FFF2-40B4-BE49-F238E27FC236}">
                <a16:creationId xmlns:a16="http://schemas.microsoft.com/office/drawing/2014/main" id="{910A57AC-7995-622D-697F-FB759B1C4075}"/>
              </a:ext>
            </a:extLst>
          </p:cNvPr>
          <p:cNvSpPr/>
          <p:nvPr/>
        </p:nvSpPr>
        <p:spPr>
          <a:xfrm>
            <a:off x="8466255" y="4225049"/>
            <a:ext cx="1096981" cy="1096981"/>
          </a:xfrm>
          <a:prstGeom prst="flowChartConnecto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chemat blokowy: łącznik 9">
            <a:extLst>
              <a:ext uri="{FF2B5EF4-FFF2-40B4-BE49-F238E27FC236}">
                <a16:creationId xmlns:a16="http://schemas.microsoft.com/office/drawing/2014/main" id="{0A0079D0-4C9E-672D-18DB-3AADA7F4A24F}"/>
              </a:ext>
            </a:extLst>
          </p:cNvPr>
          <p:cNvSpPr/>
          <p:nvPr/>
        </p:nvSpPr>
        <p:spPr>
          <a:xfrm>
            <a:off x="1988627" y="4225049"/>
            <a:ext cx="1096981" cy="1096981"/>
          </a:xfrm>
          <a:prstGeom prst="flowChartConnector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Grafika 10" descr="Modyfikacje i dostosowywanie z wypełnieniem pełnym">
            <a:extLst>
              <a:ext uri="{FF2B5EF4-FFF2-40B4-BE49-F238E27FC236}">
                <a16:creationId xmlns:a16="http://schemas.microsoft.com/office/drawing/2014/main" id="{4A331B8C-3754-BF3A-9547-EBEFD339B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5855" y="3290620"/>
            <a:ext cx="720000" cy="720000"/>
          </a:xfrm>
          <a:prstGeom prst="rect">
            <a:avLst/>
          </a:prstGeom>
        </p:spPr>
      </p:pic>
      <p:pic>
        <p:nvPicPr>
          <p:cNvPr id="12" name="Grafika 11" descr="Modyfikacje i dostosowywanie z wypełnieniem pełnym">
            <a:extLst>
              <a:ext uri="{FF2B5EF4-FFF2-40B4-BE49-F238E27FC236}">
                <a16:creationId xmlns:a16="http://schemas.microsoft.com/office/drawing/2014/main" id="{007E1115-272E-E6BC-06F6-69D87E9CE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1954" y="4413539"/>
            <a:ext cx="720000" cy="720000"/>
          </a:xfrm>
          <a:prstGeom prst="rect">
            <a:avLst/>
          </a:prstGeom>
        </p:spPr>
      </p:pic>
      <p:pic>
        <p:nvPicPr>
          <p:cNvPr id="13" name="Grafika 12" descr="Łyżka z wypełnieniem pełnym">
            <a:extLst>
              <a:ext uri="{FF2B5EF4-FFF2-40B4-BE49-F238E27FC236}">
                <a16:creationId xmlns:a16="http://schemas.microsoft.com/office/drawing/2014/main" id="{1B723441-AF02-1328-CC2B-77B79B382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4745" y="4413539"/>
            <a:ext cx="720000" cy="7200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29B7096-C845-A4EF-6719-C56B14FDC09E}"/>
              </a:ext>
            </a:extLst>
          </p:cNvPr>
          <p:cNvSpPr txBox="1"/>
          <p:nvPr/>
        </p:nvSpPr>
        <p:spPr>
          <a:xfrm rot="21346549">
            <a:off x="7927486" y="5724152"/>
            <a:ext cx="1398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65000"/>
                  </a:schemeClr>
                </a:solidFill>
                <a:latin typeface="True North Textures" panose="02000504000000020004" pitchFamily="2" charset="0"/>
              </a:rPr>
              <a:t>LIFT = 0.83</a:t>
            </a:r>
            <a:endParaRPr lang="nl-N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Grafika 16" descr="Miska z wypełnieniem pełnym">
            <a:extLst>
              <a:ext uri="{FF2B5EF4-FFF2-40B4-BE49-F238E27FC236}">
                <a16:creationId xmlns:a16="http://schemas.microsoft.com/office/drawing/2014/main" id="{6C78B6D5-B589-D3CA-9B6E-D1ABF88DC6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66987" y="5654674"/>
            <a:ext cx="720000" cy="720000"/>
          </a:xfrm>
          <a:prstGeom prst="rect">
            <a:avLst/>
          </a:prstGeom>
        </p:spPr>
      </p:pic>
      <p:pic>
        <p:nvPicPr>
          <p:cNvPr id="18" name="Grafika 17" descr="Widelec z wypełnieniem pełnym">
            <a:extLst>
              <a:ext uri="{FF2B5EF4-FFF2-40B4-BE49-F238E27FC236}">
                <a16:creationId xmlns:a16="http://schemas.microsoft.com/office/drawing/2014/main" id="{6FD3228A-07F0-FD76-5FB3-E5AFD34757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92891" y="5593195"/>
            <a:ext cx="720000" cy="720000"/>
          </a:xfrm>
          <a:prstGeom prst="rect">
            <a:avLst/>
          </a:prstGeom>
        </p:spPr>
      </p:pic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056611E-2C1D-22BC-2BFA-5B069FBFA5D5}"/>
              </a:ext>
            </a:extLst>
          </p:cNvPr>
          <p:cNvCxnSpPr>
            <a:cxnSpLocks/>
            <a:stCxn id="10" idx="7"/>
            <a:endCxn id="6" idx="2"/>
          </p:cNvCxnSpPr>
          <p:nvPr/>
        </p:nvCxnSpPr>
        <p:spPr>
          <a:xfrm flipV="1">
            <a:off x="2924959" y="3650621"/>
            <a:ext cx="2232406" cy="73507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CC1967CD-58E6-A2EC-B270-06F13C8F594E}"/>
              </a:ext>
            </a:extLst>
          </p:cNvPr>
          <p:cNvCxnSpPr>
            <a:cxnSpLocks/>
            <a:stCxn id="8" idx="7"/>
            <a:endCxn id="9" idx="3"/>
          </p:cNvCxnSpPr>
          <p:nvPr/>
        </p:nvCxnSpPr>
        <p:spPr>
          <a:xfrm flipV="1">
            <a:off x="7640733" y="5161381"/>
            <a:ext cx="986171" cy="46339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5B042A1A-2129-E9C1-B38D-B86F9FE25B3D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 flipV="1">
            <a:off x="4873174" y="6012620"/>
            <a:ext cx="1831227" cy="20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E51FBD2E-3766-105C-6920-58B0B8BA6363}"/>
              </a:ext>
            </a:extLst>
          </p:cNvPr>
          <p:cNvCxnSpPr>
            <a:cxnSpLocks/>
            <a:stCxn id="4" idx="7"/>
            <a:endCxn id="9" idx="2"/>
          </p:cNvCxnSpPr>
          <p:nvPr/>
        </p:nvCxnSpPr>
        <p:spPr>
          <a:xfrm flipV="1">
            <a:off x="4712525" y="4773540"/>
            <a:ext cx="3753730" cy="85329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B8D4C05B-D865-9D8B-7524-C6C684DE3FAF}"/>
              </a:ext>
            </a:extLst>
          </p:cNvPr>
          <p:cNvSpPr txBox="1"/>
          <p:nvPr/>
        </p:nvSpPr>
        <p:spPr>
          <a:xfrm rot="179613">
            <a:off x="7708009" y="3506839"/>
            <a:ext cx="1516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65000"/>
                  </a:schemeClr>
                </a:solidFill>
                <a:latin typeface="True North Textures" panose="02000504000000020004" pitchFamily="2" charset="0"/>
              </a:rPr>
              <a:t>LIFT = 0.24</a:t>
            </a:r>
            <a:endParaRPr lang="nl-N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43AC6EE-ABBD-32B9-5E9E-040DBED2899C}"/>
              </a:ext>
            </a:extLst>
          </p:cNvPr>
          <p:cNvSpPr txBox="1"/>
          <p:nvPr/>
        </p:nvSpPr>
        <p:spPr>
          <a:xfrm>
            <a:off x="2789249" y="3520016"/>
            <a:ext cx="20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B050"/>
                </a:solidFill>
                <a:latin typeface="True North Textures" panose="02000504000000020004" pitchFamily="2" charset="0"/>
              </a:rPr>
              <a:t>Cluster 1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4817392-AFA0-95E1-AF07-948D49947DCF}"/>
              </a:ext>
            </a:extLst>
          </p:cNvPr>
          <p:cNvSpPr txBox="1"/>
          <p:nvPr/>
        </p:nvSpPr>
        <p:spPr>
          <a:xfrm>
            <a:off x="5013573" y="5480741"/>
            <a:ext cx="20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rue North Textures" panose="02000504000000020004" pitchFamily="2" charset="0"/>
              </a:rPr>
              <a:t>Cluster 2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Schemat blokowy: łącznik 34">
            <a:extLst>
              <a:ext uri="{FF2B5EF4-FFF2-40B4-BE49-F238E27FC236}">
                <a16:creationId xmlns:a16="http://schemas.microsoft.com/office/drawing/2014/main" id="{6761E615-DE5C-BD59-7641-66CF8FD35CCC}"/>
              </a:ext>
            </a:extLst>
          </p:cNvPr>
          <p:cNvSpPr/>
          <p:nvPr/>
        </p:nvSpPr>
        <p:spPr>
          <a:xfrm>
            <a:off x="10577911" y="3376747"/>
            <a:ext cx="1096981" cy="1096981"/>
          </a:xfrm>
          <a:prstGeom prst="flowChartConnector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6" name="Grafika 35" descr="Choinka z wypełnieniem pełnym">
            <a:extLst>
              <a:ext uri="{FF2B5EF4-FFF2-40B4-BE49-F238E27FC236}">
                <a16:creationId xmlns:a16="http://schemas.microsoft.com/office/drawing/2014/main" id="{84127C4F-11A9-B0E8-47B1-E360D0EA18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766401" y="3565237"/>
            <a:ext cx="720000" cy="720000"/>
          </a:xfrm>
          <a:prstGeom prst="rect">
            <a:avLst/>
          </a:prstGeom>
        </p:spPr>
      </p:pic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3C89C474-3145-4B82-B746-D0ACF1C94D5B}"/>
              </a:ext>
            </a:extLst>
          </p:cNvPr>
          <p:cNvCxnSpPr>
            <a:cxnSpLocks/>
            <a:stCxn id="35" idx="2"/>
            <a:endCxn id="6" idx="6"/>
          </p:cNvCxnSpPr>
          <p:nvPr/>
        </p:nvCxnSpPr>
        <p:spPr>
          <a:xfrm flipH="1" flipV="1">
            <a:off x="6254346" y="3650621"/>
            <a:ext cx="4323565" cy="2746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0933ED15-D4B8-B88B-F52B-987C4239B83F}"/>
              </a:ext>
            </a:extLst>
          </p:cNvPr>
          <p:cNvCxnSpPr>
            <a:cxnSpLocks/>
            <a:stCxn id="35" idx="3"/>
            <a:endCxn id="9" idx="7"/>
          </p:cNvCxnSpPr>
          <p:nvPr/>
        </p:nvCxnSpPr>
        <p:spPr>
          <a:xfrm flipH="1">
            <a:off x="9402587" y="4313079"/>
            <a:ext cx="1335973" cy="726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3" name="Schemat blokowy: łącznik 42">
            <a:extLst>
              <a:ext uri="{FF2B5EF4-FFF2-40B4-BE49-F238E27FC236}">
                <a16:creationId xmlns:a16="http://schemas.microsoft.com/office/drawing/2014/main" id="{767B3B93-372B-7D2A-82D2-2A17AF642525}"/>
              </a:ext>
            </a:extLst>
          </p:cNvPr>
          <p:cNvSpPr/>
          <p:nvPr/>
        </p:nvSpPr>
        <p:spPr>
          <a:xfrm>
            <a:off x="9377680" y="5335512"/>
            <a:ext cx="1096981" cy="1096981"/>
          </a:xfrm>
          <a:prstGeom prst="flowChartConnector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4" name="Grafika 43" descr="Lizak z wypełnieniem pełnym">
            <a:extLst>
              <a:ext uri="{FF2B5EF4-FFF2-40B4-BE49-F238E27FC236}">
                <a16:creationId xmlns:a16="http://schemas.microsoft.com/office/drawing/2014/main" id="{2E3C2122-E1BC-D726-C819-46D3B23DDE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566170" y="5524002"/>
            <a:ext cx="720000" cy="720000"/>
          </a:xfrm>
          <a:prstGeom prst="rect">
            <a:avLst/>
          </a:prstGeom>
        </p:spPr>
      </p:pic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39CA9BDC-A759-970C-611F-0DD6B875415E}"/>
              </a:ext>
            </a:extLst>
          </p:cNvPr>
          <p:cNvCxnSpPr>
            <a:cxnSpLocks/>
            <a:stCxn id="43" idx="2"/>
            <a:endCxn id="8" idx="6"/>
          </p:cNvCxnSpPr>
          <p:nvPr/>
        </p:nvCxnSpPr>
        <p:spPr>
          <a:xfrm flipH="1">
            <a:off x="7801382" y="5884003"/>
            <a:ext cx="1576298" cy="1286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78AA8889-8C35-2837-3395-75A7746A83D1}"/>
              </a:ext>
            </a:extLst>
          </p:cNvPr>
          <p:cNvCxnSpPr>
            <a:cxnSpLocks/>
            <a:stCxn id="35" idx="4"/>
            <a:endCxn id="43" idx="7"/>
          </p:cNvCxnSpPr>
          <p:nvPr/>
        </p:nvCxnSpPr>
        <p:spPr>
          <a:xfrm flipH="1">
            <a:off x="10314012" y="4473728"/>
            <a:ext cx="812390" cy="102243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Schemat blokowy: łącznik 51">
            <a:extLst>
              <a:ext uri="{FF2B5EF4-FFF2-40B4-BE49-F238E27FC236}">
                <a16:creationId xmlns:a16="http://schemas.microsoft.com/office/drawing/2014/main" id="{B4848864-04B6-B13A-A06E-E12FA45221A3}"/>
              </a:ext>
            </a:extLst>
          </p:cNvPr>
          <p:cNvSpPr/>
          <p:nvPr/>
        </p:nvSpPr>
        <p:spPr>
          <a:xfrm>
            <a:off x="357234" y="5316642"/>
            <a:ext cx="1096981" cy="1096981"/>
          </a:xfrm>
          <a:prstGeom prst="flowChartConnector">
            <a:avLst/>
          </a:prstGeom>
          <a:ln w="38100">
            <a:solidFill>
              <a:srgbClr val="FF99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3" name="Grafika 52" descr="Zwierzak z balonu z wypełnieniem pełnym">
            <a:extLst>
              <a:ext uri="{FF2B5EF4-FFF2-40B4-BE49-F238E27FC236}">
                <a16:creationId xmlns:a16="http://schemas.microsoft.com/office/drawing/2014/main" id="{BC5EFE98-2832-F201-2933-A51CA2F09F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70561" y="5505132"/>
            <a:ext cx="720000" cy="720000"/>
          </a:xfrm>
          <a:prstGeom prst="rect">
            <a:avLst/>
          </a:prstGeom>
        </p:spPr>
      </p:pic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id="{53E76478-4D92-8359-811F-9A5485264546}"/>
              </a:ext>
            </a:extLst>
          </p:cNvPr>
          <p:cNvCxnSpPr>
            <a:cxnSpLocks/>
            <a:stCxn id="52" idx="7"/>
            <a:endCxn id="10" idx="3"/>
          </p:cNvCxnSpPr>
          <p:nvPr/>
        </p:nvCxnSpPr>
        <p:spPr>
          <a:xfrm flipV="1">
            <a:off x="1293566" y="5161381"/>
            <a:ext cx="855710" cy="3159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id="{3627F96E-F4F3-CEAE-5A7C-462490E86B81}"/>
              </a:ext>
            </a:extLst>
          </p:cNvPr>
          <p:cNvCxnSpPr>
            <a:cxnSpLocks/>
            <a:stCxn id="52" idx="6"/>
            <a:endCxn id="4" idx="2"/>
          </p:cNvCxnSpPr>
          <p:nvPr/>
        </p:nvCxnSpPr>
        <p:spPr>
          <a:xfrm>
            <a:off x="1454215" y="5865133"/>
            <a:ext cx="2321978" cy="14954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1" name="Schemat blokowy: łącznik 60">
            <a:extLst>
              <a:ext uri="{FF2B5EF4-FFF2-40B4-BE49-F238E27FC236}">
                <a16:creationId xmlns:a16="http://schemas.microsoft.com/office/drawing/2014/main" id="{55B70326-F21F-9F31-6D06-990E36D031DA}"/>
              </a:ext>
            </a:extLst>
          </p:cNvPr>
          <p:cNvSpPr/>
          <p:nvPr/>
        </p:nvSpPr>
        <p:spPr>
          <a:xfrm>
            <a:off x="223471" y="3531624"/>
            <a:ext cx="1096981" cy="1096981"/>
          </a:xfrm>
          <a:prstGeom prst="flowChartConnector">
            <a:avLst/>
          </a:prstGeom>
          <a:ln w="38100">
            <a:solidFill>
              <a:srgbClr val="8000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2" name="Grafika 61" descr="Parasol plażowy z wypełnieniem pełnym">
            <a:extLst>
              <a:ext uri="{FF2B5EF4-FFF2-40B4-BE49-F238E27FC236}">
                <a16:creationId xmlns:a16="http://schemas.microsoft.com/office/drawing/2014/main" id="{F2C32EA3-E27A-DFA8-46F6-02872F4BBDF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436798" y="3720114"/>
            <a:ext cx="720000" cy="720000"/>
          </a:xfrm>
          <a:prstGeom prst="rect">
            <a:avLst/>
          </a:prstGeom>
        </p:spPr>
      </p:pic>
      <p:cxnSp>
        <p:nvCxnSpPr>
          <p:cNvPr id="63" name="Łącznik prosty 62">
            <a:extLst>
              <a:ext uri="{FF2B5EF4-FFF2-40B4-BE49-F238E27FC236}">
                <a16:creationId xmlns:a16="http://schemas.microsoft.com/office/drawing/2014/main" id="{D129A0A2-540F-2D75-C8BA-8C963A901700}"/>
              </a:ext>
            </a:extLst>
          </p:cNvPr>
          <p:cNvCxnSpPr>
            <a:cxnSpLocks/>
            <a:stCxn id="10" idx="1"/>
            <a:endCxn id="61" idx="6"/>
          </p:cNvCxnSpPr>
          <p:nvPr/>
        </p:nvCxnSpPr>
        <p:spPr>
          <a:xfrm flipH="1" flipV="1">
            <a:off x="1320452" y="4080115"/>
            <a:ext cx="828824" cy="3055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91219D70-3490-739F-9ACA-490EA8DDBA77}"/>
              </a:ext>
            </a:extLst>
          </p:cNvPr>
          <p:cNvSpPr txBox="1"/>
          <p:nvPr/>
        </p:nvSpPr>
        <p:spPr>
          <a:xfrm rot="20372638">
            <a:off x="912239" y="5081675"/>
            <a:ext cx="1516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65000"/>
                  </a:schemeClr>
                </a:solidFill>
                <a:latin typeface="True North Textures" panose="02000504000000020004" pitchFamily="2" charset="0"/>
              </a:rPr>
              <a:t>LIFT = 0.72</a:t>
            </a:r>
            <a:endParaRPr lang="nl-N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7D126363-F9A8-0F2E-09D2-36D305EA076C}"/>
              </a:ext>
            </a:extLst>
          </p:cNvPr>
          <p:cNvSpPr txBox="1"/>
          <p:nvPr/>
        </p:nvSpPr>
        <p:spPr>
          <a:xfrm rot="21439978">
            <a:off x="9308660" y="4094955"/>
            <a:ext cx="1398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65000"/>
                  </a:schemeClr>
                </a:solidFill>
                <a:latin typeface="True North Textures" panose="02000504000000020004" pitchFamily="2" charset="0"/>
              </a:rPr>
              <a:t>LIFT = 0.12</a:t>
            </a:r>
            <a:endParaRPr lang="nl-N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485FBCC0-8DEF-6D35-21A5-529128688E8A}"/>
              </a:ext>
            </a:extLst>
          </p:cNvPr>
          <p:cNvSpPr txBox="1"/>
          <p:nvPr/>
        </p:nvSpPr>
        <p:spPr>
          <a:xfrm rot="18536931">
            <a:off x="9917650" y="4788007"/>
            <a:ext cx="1398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65000"/>
                  </a:schemeClr>
                </a:solidFill>
                <a:latin typeface="True North Textures" panose="02000504000000020004" pitchFamily="2" charset="0"/>
              </a:rPr>
              <a:t>LIFT = 0.89</a:t>
            </a:r>
            <a:endParaRPr lang="nl-N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1A650F26-E518-4A04-A597-91513DF4F8A1}"/>
              </a:ext>
            </a:extLst>
          </p:cNvPr>
          <p:cNvSpPr txBox="1"/>
          <p:nvPr/>
        </p:nvSpPr>
        <p:spPr>
          <a:xfrm rot="155695">
            <a:off x="1903232" y="5724152"/>
            <a:ext cx="1516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65000"/>
                  </a:schemeClr>
                </a:solidFill>
                <a:latin typeface="True North Textures" panose="02000504000000020004" pitchFamily="2" charset="0"/>
              </a:rPr>
              <a:t>LIFT = 0.39</a:t>
            </a:r>
            <a:endParaRPr lang="nl-N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34BB9824-6B66-2E6B-CADF-B43DB2650A94}"/>
              </a:ext>
            </a:extLst>
          </p:cNvPr>
          <p:cNvSpPr txBox="1"/>
          <p:nvPr/>
        </p:nvSpPr>
        <p:spPr>
          <a:xfrm rot="1274398">
            <a:off x="1018717" y="3992306"/>
            <a:ext cx="1516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65000"/>
                  </a:schemeClr>
                </a:solidFill>
                <a:latin typeface="True North Textures" panose="02000504000000020004" pitchFamily="2" charset="0"/>
              </a:rPr>
              <a:t>LIFT = 0.12</a:t>
            </a:r>
            <a:endParaRPr lang="nl-N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9" name="pole tekstowe 78">
            <a:extLst>
              <a:ext uri="{FF2B5EF4-FFF2-40B4-BE49-F238E27FC236}">
                <a16:creationId xmlns:a16="http://schemas.microsoft.com/office/drawing/2014/main" id="{EEB1DD5C-8926-F21F-84E7-772679CB947C}"/>
              </a:ext>
            </a:extLst>
          </p:cNvPr>
          <p:cNvSpPr txBox="1"/>
          <p:nvPr/>
        </p:nvSpPr>
        <p:spPr>
          <a:xfrm>
            <a:off x="-210905" y="3178530"/>
            <a:ext cx="20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800080"/>
                </a:solidFill>
                <a:latin typeface="True North Textures" panose="02000504000000020004" pitchFamily="2" charset="0"/>
              </a:rPr>
              <a:t>Cluster 5</a:t>
            </a:r>
            <a:endParaRPr lang="nl-NL" dirty="0">
              <a:solidFill>
                <a:srgbClr val="800080"/>
              </a:solidFill>
            </a:endParaRPr>
          </a:p>
        </p:txBody>
      </p: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B9CFA216-9213-524C-A391-273F8988D418}"/>
              </a:ext>
            </a:extLst>
          </p:cNvPr>
          <p:cNvSpPr txBox="1"/>
          <p:nvPr/>
        </p:nvSpPr>
        <p:spPr>
          <a:xfrm>
            <a:off x="-96912" y="6442636"/>
            <a:ext cx="20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9F0E"/>
                </a:solidFill>
                <a:latin typeface="True North Textures" panose="02000504000000020004" pitchFamily="2" charset="0"/>
              </a:rPr>
              <a:t>Cluster 6</a:t>
            </a:r>
            <a:endParaRPr lang="nl-NL" dirty="0">
              <a:solidFill>
                <a:srgbClr val="FF9F0E"/>
              </a:solidFill>
            </a:endParaRPr>
          </a:p>
        </p:txBody>
      </p:sp>
      <p:sp>
        <p:nvSpPr>
          <p:cNvPr id="81" name="pole tekstowe 80">
            <a:extLst>
              <a:ext uri="{FF2B5EF4-FFF2-40B4-BE49-F238E27FC236}">
                <a16:creationId xmlns:a16="http://schemas.microsoft.com/office/drawing/2014/main" id="{8167FE01-C336-3049-49C7-0B5A8923D7A9}"/>
              </a:ext>
            </a:extLst>
          </p:cNvPr>
          <p:cNvSpPr txBox="1"/>
          <p:nvPr/>
        </p:nvSpPr>
        <p:spPr>
          <a:xfrm>
            <a:off x="10131875" y="2996850"/>
            <a:ext cx="20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D966"/>
                </a:solidFill>
                <a:latin typeface="True North Textures" panose="02000504000000020004" pitchFamily="2" charset="0"/>
              </a:rPr>
              <a:t>Cluster 4</a:t>
            </a:r>
            <a:endParaRPr lang="nl-NL" dirty="0">
              <a:solidFill>
                <a:srgbClr val="FFD966"/>
              </a:solidFill>
            </a:endParaRPr>
          </a:p>
        </p:txBody>
      </p:sp>
      <p:sp>
        <p:nvSpPr>
          <p:cNvPr id="82" name="pole tekstowe 81">
            <a:extLst>
              <a:ext uri="{FF2B5EF4-FFF2-40B4-BE49-F238E27FC236}">
                <a16:creationId xmlns:a16="http://schemas.microsoft.com/office/drawing/2014/main" id="{594AF2B3-576B-0157-9AE6-DE5AB55B3948}"/>
              </a:ext>
            </a:extLst>
          </p:cNvPr>
          <p:cNvSpPr txBox="1"/>
          <p:nvPr/>
        </p:nvSpPr>
        <p:spPr>
          <a:xfrm>
            <a:off x="8890370" y="6442756"/>
            <a:ext cx="20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33CC"/>
                </a:solidFill>
                <a:latin typeface="True North Textures" panose="02000504000000020004" pitchFamily="2" charset="0"/>
              </a:rPr>
              <a:t>Cluster 3</a:t>
            </a:r>
            <a:endParaRPr lang="nl-NL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41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37C13-24A1-17EF-5A70-3D7624F5C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az 48" descr="Obraz zawierający Sztuka dziecięca, rysowanie, szkic, wizualizacja&#10;&#10;Zawartość wygenerowana przez AI może być niepoprawna.">
            <a:extLst>
              <a:ext uri="{FF2B5EF4-FFF2-40B4-BE49-F238E27FC236}">
                <a16:creationId xmlns:a16="http://schemas.microsoft.com/office/drawing/2014/main" id="{96B4A32A-DA0F-C51A-F76C-A39283E1B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80" y="2916185"/>
            <a:ext cx="7064961" cy="42617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45EAF0E-2BB4-7B2D-35CF-7030A9381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81E33FD8-056B-BDE3-EA0F-FF7375BE1156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C2903788-D310-C70F-2494-2327E57B68FB}"/>
              </a:ext>
            </a:extLst>
          </p:cNvPr>
          <p:cNvSpPr/>
          <p:nvPr/>
        </p:nvSpPr>
        <p:spPr>
          <a:xfrm>
            <a:off x="761221" y="1507275"/>
            <a:ext cx="1041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W praktyce powstaje znacznie bardziej złożona sieć powiązań. Przedstawiona wizualizacja jest jedynie uproszczeniem i nie pokazuje pełnego działania algorytmu </a:t>
            </a:r>
            <a:r>
              <a:rPr lang="pl-PL" sz="2400" dirty="0" err="1">
                <a:latin typeface="True North Textures" panose="02000504000000020004" pitchFamily="2" charset="0"/>
              </a:rPr>
              <a:t>Leiden</a:t>
            </a:r>
            <a:r>
              <a:rPr lang="pl-PL" sz="2400" dirty="0">
                <a:latin typeface="True North Textures" panose="02000504000000020004" pitchFamily="2" charset="0"/>
              </a:rPr>
              <a:t>, który wykorzystuje bardziej zaawansowane mechanizmy i optymalizacje.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17AD948-B18A-0F6A-CFCB-5169F06BB1F5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FDC28CB-E2D5-F25A-8FC1-720826D09C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Analiza </a:t>
            </a:r>
            <a:r>
              <a:rPr lang="pl-PL" sz="2800" dirty="0" err="1">
                <a:latin typeface="True North Textures" panose="02000504000000020004" pitchFamily="50" charset="0"/>
              </a:rPr>
              <a:t>zachowań</a:t>
            </a:r>
            <a:r>
              <a:rPr lang="pl-PL" sz="2800" dirty="0">
                <a:latin typeface="True North Textures" panose="02000504000000020004" pitchFamily="50" charset="0"/>
              </a:rPr>
              <a:t> klientów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 err="1">
                <a:latin typeface="True North Textures" panose="02000504000000020004" pitchFamily="50" charset="0"/>
              </a:rPr>
              <a:t>Klastrowanie</a:t>
            </a:r>
            <a:r>
              <a:rPr lang="pl-PL" sz="3600" dirty="0">
                <a:latin typeface="True North Textures" panose="02000504000000020004" pitchFamily="50" charset="0"/>
              </a:rPr>
              <a:t> produktów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4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E1DA0-D4E0-BEF2-9880-778FDFE1A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chemat blokowy: łącznik 38">
            <a:extLst>
              <a:ext uri="{FF2B5EF4-FFF2-40B4-BE49-F238E27FC236}">
                <a16:creationId xmlns:a16="http://schemas.microsoft.com/office/drawing/2014/main" id="{4D48BC88-11D9-719A-8985-D1C6351CC4FE}"/>
              </a:ext>
            </a:extLst>
          </p:cNvPr>
          <p:cNvSpPr/>
          <p:nvPr/>
        </p:nvSpPr>
        <p:spPr>
          <a:xfrm>
            <a:off x="5170613" y="3147930"/>
            <a:ext cx="1096981" cy="1096981"/>
          </a:xfrm>
          <a:prstGeom prst="flowChartConnector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Schemat blokowy: łącznik 20">
            <a:extLst>
              <a:ext uri="{FF2B5EF4-FFF2-40B4-BE49-F238E27FC236}">
                <a16:creationId xmlns:a16="http://schemas.microsoft.com/office/drawing/2014/main" id="{1221EC9D-5979-949B-5BCD-5ADA816F584A}"/>
              </a:ext>
            </a:extLst>
          </p:cNvPr>
          <p:cNvSpPr/>
          <p:nvPr/>
        </p:nvSpPr>
        <p:spPr>
          <a:xfrm>
            <a:off x="3776193" y="5466184"/>
            <a:ext cx="1096981" cy="1096981"/>
          </a:xfrm>
          <a:prstGeom prst="flowChartConnecto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chemat blokowy: łącznik 11">
            <a:extLst>
              <a:ext uri="{FF2B5EF4-FFF2-40B4-BE49-F238E27FC236}">
                <a16:creationId xmlns:a16="http://schemas.microsoft.com/office/drawing/2014/main" id="{640C0B63-00AB-593F-49B1-BB59485F8E23}"/>
              </a:ext>
            </a:extLst>
          </p:cNvPr>
          <p:cNvSpPr/>
          <p:nvPr/>
        </p:nvSpPr>
        <p:spPr>
          <a:xfrm>
            <a:off x="6704401" y="5464129"/>
            <a:ext cx="1096981" cy="1096981"/>
          </a:xfrm>
          <a:prstGeom prst="flowChartConnecto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chemat blokowy: łącznik 12">
            <a:extLst>
              <a:ext uri="{FF2B5EF4-FFF2-40B4-BE49-F238E27FC236}">
                <a16:creationId xmlns:a16="http://schemas.microsoft.com/office/drawing/2014/main" id="{65852CF7-C593-9796-C2EF-F054145D916A}"/>
              </a:ext>
            </a:extLst>
          </p:cNvPr>
          <p:cNvSpPr/>
          <p:nvPr/>
        </p:nvSpPr>
        <p:spPr>
          <a:xfrm>
            <a:off x="8466255" y="4225049"/>
            <a:ext cx="1096981" cy="1096981"/>
          </a:xfrm>
          <a:prstGeom prst="flowChartConnector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chemat blokowy: łącznik 9">
            <a:extLst>
              <a:ext uri="{FF2B5EF4-FFF2-40B4-BE49-F238E27FC236}">
                <a16:creationId xmlns:a16="http://schemas.microsoft.com/office/drawing/2014/main" id="{DB48CEE7-133B-A091-C449-3B83037C2AA6}"/>
              </a:ext>
            </a:extLst>
          </p:cNvPr>
          <p:cNvSpPr/>
          <p:nvPr/>
        </p:nvSpPr>
        <p:spPr>
          <a:xfrm>
            <a:off x="1988627" y="4225049"/>
            <a:ext cx="1096981" cy="1096981"/>
          </a:xfrm>
          <a:prstGeom prst="flowChartConnector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798E648-DB1A-EB83-0055-9FF31C4B5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6E2987C7-AC29-EE57-9D43-FD4E92F1B3A4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5C1F4185-0879-13A0-60E4-278BFAA93AB0}"/>
              </a:ext>
            </a:extLst>
          </p:cNvPr>
          <p:cNvSpPr/>
          <p:nvPr/>
        </p:nvSpPr>
        <p:spPr>
          <a:xfrm>
            <a:off x="761221" y="1507275"/>
            <a:ext cx="104112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Określamy znaczenie klastra na podstawie łącznej liczby wystąpień jego SKU w zamówieniach.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CLUSTER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WEIGHT </a:t>
            </a:r>
            <a:r>
              <a:rPr lang="nl-NL" sz="2000" dirty="0">
                <a:latin typeface="Consolas" panose="020B0609020204030204" pitchFamily="49" charset="0"/>
              </a:rPr>
              <a:t>= 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CLUSTER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SALES </a:t>
            </a:r>
            <a:r>
              <a:rPr lang="nl-NL" sz="2000" dirty="0">
                <a:latin typeface="Consolas" panose="020B0609020204030204" pitchFamily="49" charset="0"/>
              </a:rPr>
              <a:t>/ 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TOTAL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SALES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Grafika 2" descr="Modyfikacje i dostosowywanie z wypełnieniem pełnym">
            <a:extLst>
              <a:ext uri="{FF2B5EF4-FFF2-40B4-BE49-F238E27FC236}">
                <a16:creationId xmlns:a16="http://schemas.microsoft.com/office/drawing/2014/main" id="{77341602-156B-532F-4783-EA2D0EC1E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5855" y="3290620"/>
            <a:ext cx="720000" cy="720000"/>
          </a:xfrm>
          <a:prstGeom prst="rect">
            <a:avLst/>
          </a:prstGeom>
        </p:spPr>
      </p:pic>
      <p:pic>
        <p:nvPicPr>
          <p:cNvPr id="5" name="Grafika 4" descr="Modyfikacje i dostosowywanie z wypełnieniem pełnym">
            <a:extLst>
              <a:ext uri="{FF2B5EF4-FFF2-40B4-BE49-F238E27FC236}">
                <a16:creationId xmlns:a16="http://schemas.microsoft.com/office/drawing/2014/main" id="{DB91172C-B788-B56F-4ACA-DE2A9FE51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1954" y="4413539"/>
            <a:ext cx="720000" cy="720000"/>
          </a:xfrm>
          <a:prstGeom prst="rect">
            <a:avLst/>
          </a:prstGeom>
        </p:spPr>
      </p:pic>
      <p:pic>
        <p:nvPicPr>
          <p:cNvPr id="8" name="Grafika 7" descr="Łyżka z wypełnieniem pełnym">
            <a:extLst>
              <a:ext uri="{FF2B5EF4-FFF2-40B4-BE49-F238E27FC236}">
                <a16:creationId xmlns:a16="http://schemas.microsoft.com/office/drawing/2014/main" id="{D81EF0E8-7124-8A58-307B-7E3386036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4745" y="4413539"/>
            <a:ext cx="720000" cy="720000"/>
          </a:xfrm>
          <a:prstGeom prst="rect">
            <a:avLst/>
          </a:prstGeom>
        </p:spPr>
      </p:pic>
      <p:pic>
        <p:nvPicPr>
          <p:cNvPr id="19" name="Grafika 18" descr="Miska z wypełnieniem pełnym">
            <a:extLst>
              <a:ext uri="{FF2B5EF4-FFF2-40B4-BE49-F238E27FC236}">
                <a16:creationId xmlns:a16="http://schemas.microsoft.com/office/drawing/2014/main" id="{DBD56A64-D3F2-4FE3-902A-FD5CD25F06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66987" y="5654674"/>
            <a:ext cx="720000" cy="720000"/>
          </a:xfrm>
          <a:prstGeom prst="rect">
            <a:avLst/>
          </a:prstGeom>
        </p:spPr>
      </p:pic>
      <p:pic>
        <p:nvPicPr>
          <p:cNvPr id="20" name="Grafika 19" descr="Widelec z wypełnieniem pełnym">
            <a:extLst>
              <a:ext uri="{FF2B5EF4-FFF2-40B4-BE49-F238E27FC236}">
                <a16:creationId xmlns:a16="http://schemas.microsoft.com/office/drawing/2014/main" id="{37352CDA-80CD-2F10-7019-A06EA24D88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92891" y="5593195"/>
            <a:ext cx="720000" cy="720000"/>
          </a:xfrm>
          <a:prstGeom prst="rect">
            <a:avLst/>
          </a:prstGeom>
        </p:spPr>
      </p:pic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82A0AADA-D675-9980-1C3E-177F0BAAE9E5}"/>
              </a:ext>
            </a:extLst>
          </p:cNvPr>
          <p:cNvCxnSpPr>
            <a:cxnSpLocks/>
            <a:stCxn id="10" idx="7"/>
          </p:cNvCxnSpPr>
          <p:nvPr/>
        </p:nvCxnSpPr>
        <p:spPr>
          <a:xfrm flipV="1">
            <a:off x="2924959" y="3650621"/>
            <a:ext cx="2232406" cy="73507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C0887DE8-2941-C7F1-5174-927805F977B6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254346" y="3650621"/>
            <a:ext cx="2372558" cy="7350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C851AB4A-2968-5E9B-9337-F36901462B69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4324684" y="4199111"/>
            <a:ext cx="1381172" cy="12670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8D5B52BF-A88B-24A9-4922-38483AC83D83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5705856" y="4199111"/>
            <a:ext cx="1547036" cy="12650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0D43FBF6-3BF3-2497-B5E4-2BFC0F1D97E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3085608" y="4773540"/>
            <a:ext cx="538064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C4A4F26E-3A92-E518-FAF1-6B2419D32616}"/>
              </a:ext>
            </a:extLst>
          </p:cNvPr>
          <p:cNvCxnSpPr>
            <a:cxnSpLocks/>
            <a:stCxn id="10" idx="5"/>
            <a:endCxn id="21" idx="1"/>
          </p:cNvCxnSpPr>
          <p:nvPr/>
        </p:nvCxnSpPr>
        <p:spPr>
          <a:xfrm>
            <a:off x="2924959" y="5161381"/>
            <a:ext cx="1011883" cy="4654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6F198E9B-617B-2564-6C98-7826F49F5A30}"/>
              </a:ext>
            </a:extLst>
          </p:cNvPr>
          <p:cNvCxnSpPr>
            <a:cxnSpLocks/>
            <a:stCxn id="12" idx="7"/>
            <a:endCxn id="13" idx="3"/>
          </p:cNvCxnSpPr>
          <p:nvPr/>
        </p:nvCxnSpPr>
        <p:spPr>
          <a:xfrm flipV="1">
            <a:off x="7640733" y="5161381"/>
            <a:ext cx="986171" cy="46339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E626426E-AF66-6631-E9EF-0752A314A83D}"/>
              </a:ext>
            </a:extLst>
          </p:cNvPr>
          <p:cNvCxnSpPr>
            <a:cxnSpLocks/>
            <a:stCxn id="21" idx="6"/>
            <a:endCxn id="12" idx="2"/>
          </p:cNvCxnSpPr>
          <p:nvPr/>
        </p:nvCxnSpPr>
        <p:spPr>
          <a:xfrm flipV="1">
            <a:off x="4873174" y="6012620"/>
            <a:ext cx="1831227" cy="20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3166197A-90F0-6BBE-CBB6-46E048B67C02}"/>
              </a:ext>
            </a:extLst>
          </p:cNvPr>
          <p:cNvCxnSpPr>
            <a:cxnSpLocks/>
            <a:stCxn id="21" idx="7"/>
            <a:endCxn id="13" idx="2"/>
          </p:cNvCxnSpPr>
          <p:nvPr/>
        </p:nvCxnSpPr>
        <p:spPr>
          <a:xfrm flipV="1">
            <a:off x="4712525" y="4773540"/>
            <a:ext cx="3753730" cy="85329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F47792F-EA51-5C91-81F7-4D99FFA2774C}"/>
              </a:ext>
            </a:extLst>
          </p:cNvPr>
          <p:cNvSpPr txBox="1"/>
          <p:nvPr/>
        </p:nvSpPr>
        <p:spPr>
          <a:xfrm>
            <a:off x="0" y="3159715"/>
            <a:ext cx="531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B050"/>
                </a:solidFill>
                <a:latin typeface="True North Textures" panose="02000504000000020004" pitchFamily="2" charset="0"/>
              </a:rPr>
              <a:t>Cluster 1</a:t>
            </a:r>
            <a:br>
              <a:rPr lang="pl-PL" sz="2800" dirty="0">
                <a:solidFill>
                  <a:srgbClr val="00B050"/>
                </a:solidFill>
                <a:latin typeface="True North Textures" panose="02000504000000020004" pitchFamily="2" charset="0"/>
              </a:rPr>
            </a:br>
            <a:r>
              <a:rPr lang="pl-PL" sz="1400" dirty="0">
                <a:solidFill>
                  <a:srgbClr val="00B050"/>
                </a:solidFill>
              </a:rPr>
              <a:t>WEIGHT = (4 + 4) / (4 + 4 + 7 + 6 + 5 + 9)</a:t>
            </a:r>
            <a:br>
              <a:rPr lang="pl-PL" sz="1400" dirty="0">
                <a:solidFill>
                  <a:srgbClr val="00B050"/>
                </a:solidFill>
              </a:rPr>
            </a:br>
            <a:r>
              <a:rPr lang="pl-PL" sz="1400" dirty="0">
                <a:solidFill>
                  <a:srgbClr val="00B050"/>
                </a:solidFill>
              </a:rPr>
              <a:t>WEIGHT = </a:t>
            </a:r>
            <a:r>
              <a:rPr lang="pl-PL" sz="1400" b="1" dirty="0">
                <a:solidFill>
                  <a:srgbClr val="00B050"/>
                </a:solidFill>
              </a:rPr>
              <a:t>0.23</a:t>
            </a:r>
            <a:endParaRPr lang="nl-NL" sz="1400" b="1" dirty="0">
              <a:solidFill>
                <a:srgbClr val="00B050"/>
              </a:solidFill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2509A24-FDEC-49F1-508A-9B7D5E2B0E1E}"/>
              </a:ext>
            </a:extLst>
          </p:cNvPr>
          <p:cNvSpPr txBox="1"/>
          <p:nvPr/>
        </p:nvSpPr>
        <p:spPr>
          <a:xfrm>
            <a:off x="7858759" y="5562213"/>
            <a:ext cx="3313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True North Textures" panose="02000504000000020004" pitchFamily="2" charset="0"/>
              </a:rPr>
              <a:t>Cluster 2</a:t>
            </a:r>
          </a:p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WEIGHT = (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6 +5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 / (4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 + 9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WEIGHT =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0.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</a:rPr>
              <a:t>51</a:t>
            </a:r>
            <a:endParaRPr lang="nl-NL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83000EBC-6517-2CBD-33C4-D6658325393D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70E6FE35-4D88-89C5-D7C7-09BC25A8E5F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Analiza </a:t>
            </a:r>
            <a:r>
              <a:rPr lang="pl-PL" sz="2800" dirty="0" err="1">
                <a:latin typeface="True North Textures" panose="02000504000000020004" pitchFamily="50" charset="0"/>
              </a:rPr>
              <a:t>zachowań</a:t>
            </a:r>
            <a:r>
              <a:rPr lang="pl-PL" sz="2800" dirty="0">
                <a:latin typeface="True North Textures" panose="02000504000000020004" pitchFamily="50" charset="0"/>
              </a:rPr>
              <a:t> klientów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 err="1">
                <a:latin typeface="True North Textures" panose="02000504000000020004" pitchFamily="50" charset="0"/>
              </a:rPr>
              <a:t>Klastrowanie</a:t>
            </a:r>
            <a:r>
              <a:rPr lang="pl-PL" sz="3600" dirty="0">
                <a:latin typeface="True North Textures" panose="02000504000000020004" pitchFamily="50" charset="0"/>
              </a:rPr>
              <a:t> produktów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  <p:pic>
        <p:nvPicPr>
          <p:cNvPr id="40" name="Grafika 39" descr="Znaczek 7 z wypełnieniem pełnym">
            <a:extLst>
              <a:ext uri="{FF2B5EF4-FFF2-40B4-BE49-F238E27FC236}">
                <a16:creationId xmlns:a16="http://schemas.microsoft.com/office/drawing/2014/main" id="{95A498BF-BBE7-B0E4-B0FA-A07542DB3F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336898" y="6037336"/>
            <a:ext cx="413383" cy="413383"/>
          </a:xfrm>
          <a:prstGeom prst="rect">
            <a:avLst/>
          </a:prstGeom>
        </p:spPr>
      </p:pic>
      <p:pic>
        <p:nvPicPr>
          <p:cNvPr id="42" name="Grafika 41" descr="Znaczek 4 z wypełnieniem pełnym">
            <a:extLst>
              <a:ext uri="{FF2B5EF4-FFF2-40B4-BE49-F238E27FC236}">
                <a16:creationId xmlns:a16="http://schemas.microsoft.com/office/drawing/2014/main" id="{CF18A06F-D1D9-8B17-C8FE-8BC27C92D5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691503" y="3744643"/>
            <a:ext cx="432815" cy="432815"/>
          </a:xfrm>
          <a:prstGeom prst="rect">
            <a:avLst/>
          </a:prstGeom>
        </p:spPr>
      </p:pic>
      <p:pic>
        <p:nvPicPr>
          <p:cNvPr id="43" name="Grafika 42" descr="Znaczek 4 z wypełnieniem pełnym">
            <a:extLst>
              <a:ext uri="{FF2B5EF4-FFF2-40B4-BE49-F238E27FC236}">
                <a16:creationId xmlns:a16="http://schemas.microsoft.com/office/drawing/2014/main" id="{FD73EE34-BD2A-1C56-61D4-942A5D19FA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561954" y="4794001"/>
            <a:ext cx="432815" cy="432815"/>
          </a:xfrm>
          <a:prstGeom prst="rect">
            <a:avLst/>
          </a:prstGeom>
        </p:spPr>
      </p:pic>
      <p:pic>
        <p:nvPicPr>
          <p:cNvPr id="45" name="Grafika 44" descr="Znaczek 6 z wypełnieniem pełnym">
            <a:extLst>
              <a:ext uri="{FF2B5EF4-FFF2-40B4-BE49-F238E27FC236}">
                <a16:creationId xmlns:a16="http://schemas.microsoft.com/office/drawing/2014/main" id="{F958AD79-9DEE-1B80-478E-F1AF0717A8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222693" y="6054395"/>
            <a:ext cx="432815" cy="432815"/>
          </a:xfrm>
          <a:prstGeom prst="rect">
            <a:avLst/>
          </a:prstGeom>
        </p:spPr>
      </p:pic>
      <p:pic>
        <p:nvPicPr>
          <p:cNvPr id="46" name="Grafika 45" descr="Znaczek 5 z wypełnieniem pełnym">
            <a:extLst>
              <a:ext uri="{FF2B5EF4-FFF2-40B4-BE49-F238E27FC236}">
                <a16:creationId xmlns:a16="http://schemas.microsoft.com/office/drawing/2014/main" id="{76A015D7-172D-2003-C306-9A2B67053FD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9036175" y="4809158"/>
            <a:ext cx="432815" cy="432815"/>
          </a:xfrm>
          <a:prstGeom prst="rect">
            <a:avLst/>
          </a:prstGeom>
        </p:spPr>
      </p:pic>
      <p:sp>
        <p:nvSpPr>
          <p:cNvPr id="48" name="Schemat blokowy: łącznik 47">
            <a:extLst>
              <a:ext uri="{FF2B5EF4-FFF2-40B4-BE49-F238E27FC236}">
                <a16:creationId xmlns:a16="http://schemas.microsoft.com/office/drawing/2014/main" id="{76D915C2-8350-77E1-C717-865EFA11DC1E}"/>
              </a:ext>
            </a:extLst>
          </p:cNvPr>
          <p:cNvSpPr/>
          <p:nvPr/>
        </p:nvSpPr>
        <p:spPr>
          <a:xfrm>
            <a:off x="10139488" y="2609781"/>
            <a:ext cx="1096981" cy="1096981"/>
          </a:xfrm>
          <a:prstGeom prst="flowChartConnector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9" name="Grafika 48" descr="Lizak z wypełnieniem pełnym">
            <a:extLst>
              <a:ext uri="{FF2B5EF4-FFF2-40B4-BE49-F238E27FC236}">
                <a16:creationId xmlns:a16="http://schemas.microsoft.com/office/drawing/2014/main" id="{50EBEB90-D782-7DCD-C597-7DFD636BC4C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0327978" y="2798271"/>
            <a:ext cx="720000" cy="720000"/>
          </a:xfrm>
          <a:prstGeom prst="rect">
            <a:avLst/>
          </a:prstGeom>
        </p:spPr>
      </p:pic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3FB600D8-F960-9CCC-43C5-EA668656EC4A}"/>
              </a:ext>
            </a:extLst>
          </p:cNvPr>
          <p:cNvCxnSpPr>
            <a:cxnSpLocks/>
            <a:stCxn id="13" idx="7"/>
            <a:endCxn id="48" idx="3"/>
          </p:cNvCxnSpPr>
          <p:nvPr/>
        </p:nvCxnSpPr>
        <p:spPr>
          <a:xfrm flipV="1">
            <a:off x="9402587" y="3546113"/>
            <a:ext cx="897550" cy="8395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9675D5B5-F8BA-4207-6C63-2F7BB1B4B61C}"/>
              </a:ext>
            </a:extLst>
          </p:cNvPr>
          <p:cNvSpPr txBox="1"/>
          <p:nvPr/>
        </p:nvSpPr>
        <p:spPr>
          <a:xfrm>
            <a:off x="9123549" y="3699729"/>
            <a:ext cx="321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33CC"/>
                </a:solidFill>
                <a:latin typeface="True North Textures" panose="02000504000000020004" pitchFamily="2" charset="0"/>
              </a:rPr>
              <a:t>Cluster 3</a:t>
            </a:r>
          </a:p>
          <a:p>
            <a:pPr algn="ctr"/>
            <a:r>
              <a:rPr lang="en-US" sz="1400" dirty="0">
                <a:solidFill>
                  <a:srgbClr val="FF33CC"/>
                </a:solidFill>
              </a:rPr>
              <a:t>WEIGHT = (</a:t>
            </a:r>
            <a:r>
              <a:rPr lang="pl-PL" sz="1400" dirty="0">
                <a:solidFill>
                  <a:srgbClr val="FF33CC"/>
                </a:solidFill>
              </a:rPr>
              <a:t>9</a:t>
            </a:r>
            <a:r>
              <a:rPr lang="en-US" sz="1400" dirty="0">
                <a:solidFill>
                  <a:srgbClr val="FF33CC"/>
                </a:solidFill>
              </a:rPr>
              <a:t>) / (4</a:t>
            </a:r>
            <a:r>
              <a:rPr lang="pl-PL" sz="1400" dirty="0">
                <a:solidFill>
                  <a:srgbClr val="FF33CC"/>
                </a:solidFill>
              </a:rPr>
              <a:t> </a:t>
            </a:r>
            <a:r>
              <a:rPr lang="en-US" sz="1400" dirty="0">
                <a:solidFill>
                  <a:srgbClr val="FF33CC"/>
                </a:solidFill>
              </a:rPr>
              <a:t>+</a:t>
            </a:r>
            <a:r>
              <a:rPr lang="pl-PL" sz="1400" dirty="0">
                <a:solidFill>
                  <a:srgbClr val="FF33CC"/>
                </a:solidFill>
              </a:rPr>
              <a:t> </a:t>
            </a:r>
            <a:r>
              <a:rPr lang="en-US" sz="1400" dirty="0">
                <a:solidFill>
                  <a:srgbClr val="FF33CC"/>
                </a:solidFill>
              </a:rPr>
              <a:t>4</a:t>
            </a:r>
            <a:r>
              <a:rPr lang="pl-PL" sz="1400" dirty="0">
                <a:solidFill>
                  <a:srgbClr val="FF33CC"/>
                </a:solidFill>
              </a:rPr>
              <a:t> </a:t>
            </a:r>
            <a:r>
              <a:rPr lang="en-US" sz="1400" dirty="0">
                <a:solidFill>
                  <a:srgbClr val="FF33CC"/>
                </a:solidFill>
              </a:rPr>
              <a:t>+</a:t>
            </a:r>
            <a:r>
              <a:rPr lang="pl-PL" sz="1400" dirty="0">
                <a:solidFill>
                  <a:srgbClr val="FF33CC"/>
                </a:solidFill>
              </a:rPr>
              <a:t> </a:t>
            </a:r>
            <a:r>
              <a:rPr lang="en-US" sz="1400" dirty="0">
                <a:solidFill>
                  <a:srgbClr val="FF33CC"/>
                </a:solidFill>
              </a:rPr>
              <a:t>7</a:t>
            </a:r>
            <a:r>
              <a:rPr lang="pl-PL" sz="1400" dirty="0">
                <a:solidFill>
                  <a:srgbClr val="FF33CC"/>
                </a:solidFill>
              </a:rPr>
              <a:t> </a:t>
            </a:r>
            <a:r>
              <a:rPr lang="en-US" sz="1400" dirty="0">
                <a:solidFill>
                  <a:srgbClr val="FF33CC"/>
                </a:solidFill>
              </a:rPr>
              <a:t>+</a:t>
            </a:r>
            <a:r>
              <a:rPr lang="pl-PL" sz="1400" dirty="0">
                <a:solidFill>
                  <a:srgbClr val="FF33CC"/>
                </a:solidFill>
              </a:rPr>
              <a:t> </a:t>
            </a:r>
            <a:r>
              <a:rPr lang="en-US" sz="1400" dirty="0">
                <a:solidFill>
                  <a:srgbClr val="FF33CC"/>
                </a:solidFill>
              </a:rPr>
              <a:t>6</a:t>
            </a:r>
            <a:r>
              <a:rPr lang="pl-PL" sz="1400" dirty="0">
                <a:solidFill>
                  <a:srgbClr val="FF33CC"/>
                </a:solidFill>
              </a:rPr>
              <a:t> </a:t>
            </a:r>
            <a:r>
              <a:rPr lang="en-US" sz="1400" dirty="0">
                <a:solidFill>
                  <a:srgbClr val="FF33CC"/>
                </a:solidFill>
              </a:rPr>
              <a:t>+</a:t>
            </a:r>
            <a:r>
              <a:rPr lang="pl-PL" sz="1400" dirty="0">
                <a:solidFill>
                  <a:srgbClr val="FF33CC"/>
                </a:solidFill>
              </a:rPr>
              <a:t> </a:t>
            </a:r>
            <a:r>
              <a:rPr lang="en-US" sz="1400" dirty="0">
                <a:solidFill>
                  <a:srgbClr val="FF33CC"/>
                </a:solidFill>
              </a:rPr>
              <a:t>5</a:t>
            </a:r>
            <a:r>
              <a:rPr lang="pl-PL" sz="1400" dirty="0">
                <a:solidFill>
                  <a:srgbClr val="FF33CC"/>
                </a:solidFill>
              </a:rPr>
              <a:t> + 4</a:t>
            </a:r>
            <a:r>
              <a:rPr lang="en-US" sz="1400" dirty="0">
                <a:solidFill>
                  <a:srgbClr val="FF33CC"/>
                </a:solidFill>
              </a:rPr>
              <a:t>)</a:t>
            </a:r>
            <a:br>
              <a:rPr lang="en-US" sz="1400" dirty="0">
                <a:solidFill>
                  <a:srgbClr val="FF33CC"/>
                </a:solidFill>
              </a:rPr>
            </a:br>
            <a:r>
              <a:rPr lang="en-US" sz="1400" dirty="0">
                <a:solidFill>
                  <a:srgbClr val="FF33CC"/>
                </a:solidFill>
              </a:rPr>
              <a:t>WEIGHT = </a:t>
            </a:r>
            <a:r>
              <a:rPr lang="en-US" sz="1400" b="1" dirty="0">
                <a:solidFill>
                  <a:srgbClr val="FF33CC"/>
                </a:solidFill>
              </a:rPr>
              <a:t>0. </a:t>
            </a:r>
            <a:r>
              <a:rPr lang="pl-PL" sz="1400" b="1" dirty="0">
                <a:solidFill>
                  <a:srgbClr val="FF33CC"/>
                </a:solidFill>
              </a:rPr>
              <a:t>26</a:t>
            </a:r>
            <a:endParaRPr lang="nl-NL" sz="1400" b="1" dirty="0">
              <a:solidFill>
                <a:srgbClr val="FF33CC"/>
              </a:solidFill>
            </a:endParaRPr>
          </a:p>
        </p:txBody>
      </p:sp>
      <p:pic>
        <p:nvPicPr>
          <p:cNvPr id="55" name="Grafika 54" descr="Znaczek 9 z wypełnieniem pełnym">
            <a:extLst>
              <a:ext uri="{FF2B5EF4-FFF2-40B4-BE49-F238E27FC236}">
                <a16:creationId xmlns:a16="http://schemas.microsoft.com/office/drawing/2014/main" id="{E1C3D6E4-8630-9F85-6B7E-FE229FBFF2D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40923" y="3205603"/>
            <a:ext cx="432815" cy="4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5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92000" cy="1418665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9FBAA852-86FE-4727-A812-C546AE214497}"/>
              </a:ext>
            </a:extLst>
          </p:cNvPr>
          <p:cNvSpPr/>
          <p:nvPr/>
        </p:nvSpPr>
        <p:spPr>
          <a:xfrm>
            <a:off x="761221" y="1669325"/>
            <a:ext cx="104112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Prezentacja przedstawia koncepcję wykorzystania danych zamówień Webshop do zaprojektowania logicznego layoutu magazynu.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Pokazuje, w jaki sposób analiza koszyków zamówień pozwala podejmować decyzje o rozmieszczeniu produktów na podstawie rzeczywistych powiązań między SKU - zamiast intuicji i ręcznych sugestii.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140050E-49D8-4DF3-B8A2-559CBDFFD9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400" dirty="0">
                <a:latin typeface="True North Textures" panose="02000504000000020004" pitchFamily="50" charset="0"/>
              </a:rPr>
              <a:t>Wprowadzenie</a:t>
            </a:r>
            <a:endParaRPr lang="nl-NL" sz="54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43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F3795-002C-CE9A-73C3-89185E936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0104347-2D76-DE8D-CD7B-C2693E87F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95655A21-6B7C-DECE-A462-3E2E8BD315A5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56C2BB40-B12C-2EFD-3A3B-C44EFB653E57}"/>
              </a:ext>
            </a:extLst>
          </p:cNvPr>
          <p:cNvSpPr/>
          <p:nvPr/>
        </p:nvSpPr>
        <p:spPr>
          <a:xfrm>
            <a:off x="761221" y="1507275"/>
            <a:ext cx="10411276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Model fizyczny magazynu definiuje dane potrzebne do poprawnego przypisania produktów.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Wymiary lokacji (z uwzględnieniem niezbędnej pustej przestrzeni między slotami)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Nośność lokacji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Typ lokacji (regał, paleta, szafa itp.)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Przynależność do strefy (ABC)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Pozycja X, Y, Z w układzie magazynu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Pozycja w sekwencji </a:t>
            </a:r>
            <a:r>
              <a:rPr lang="pl-PL" sz="2400" dirty="0" err="1">
                <a:latin typeface="True North Textures" panose="02000504000000020004" pitchFamily="2" charset="0"/>
              </a:rPr>
              <a:t>pickingu</a:t>
            </a:r>
            <a:r>
              <a:rPr lang="pl-PL" sz="2400" dirty="0">
                <a:latin typeface="True North Textures" panose="02000504000000020004" pitchFamily="2" charset="0"/>
              </a:rPr>
              <a:t> (kolejność odwiedzania)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86D7968-3EE5-5139-E6F3-A2040393DDD6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40BAED2-3242-76BE-30F7-DF1052A55EB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Model fizyczny magazynu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wymiary i położenia lokacji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88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B810C-53A9-6E12-BFD5-F029B8CE7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4B9A61E-C51B-862F-AD5C-5BA5249FA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B38860CF-182E-57A3-1192-8E56F13F71E8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B1934F00-A8D0-4350-0C14-7CE1FE6D9799}"/>
              </a:ext>
            </a:extLst>
          </p:cNvPr>
          <p:cNvSpPr/>
          <p:nvPr/>
        </p:nvSpPr>
        <p:spPr>
          <a:xfrm>
            <a:off x="761221" y="1507275"/>
            <a:ext cx="10411276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Model fizyczny magazynu definiuje dane potrzebne do poprawnego przypisania produktów.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Wymiary lokacji (z uwzględnieniem niezbędnej pustej przestrzeni między slotami)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Nośność lokacji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Typ lokacji (regał, paleta, szafa itp.)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Przynależność do strefy (ABC)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Pozycja X, Y, Z w układzie magazynu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Pozycja w sekwencji </a:t>
            </a:r>
            <a:r>
              <a:rPr lang="pl-PL" sz="2400" dirty="0" err="1">
                <a:latin typeface="True North Textures" panose="02000504000000020004" pitchFamily="2" charset="0"/>
              </a:rPr>
              <a:t>pickingu</a:t>
            </a:r>
            <a:r>
              <a:rPr lang="pl-PL" sz="2400" dirty="0">
                <a:latin typeface="True North Textures" panose="02000504000000020004" pitchFamily="2" charset="0"/>
              </a:rPr>
              <a:t> (kolejność odwiedzania)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9E969C8-5FDE-7B0B-7554-00EBDDFC2D22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9153D50-844F-D400-45F0-810E2E4345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Model fizyczny magazynu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wymiary i położenia lokacji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74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17445-BE6F-4E58-BD4E-B8E1AEFF8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F82A68C-8425-C1D0-9DEC-65B63C975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61A42B27-BCE9-2082-1EDB-6C7D91AE69BF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83F6A89B-39C4-BA3C-FF7E-EC7655592A7F}"/>
              </a:ext>
            </a:extLst>
          </p:cNvPr>
          <p:cNvSpPr/>
          <p:nvPr/>
        </p:nvSpPr>
        <p:spPr>
          <a:xfrm>
            <a:off x="761221" y="1507275"/>
            <a:ext cx="104112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Określamy dane potrzebne do poprawnego przypisania produktu do lokacji.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Wymiary opakowania zbiorczego (PU)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Waga opakowania zbiorczego (PU)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Średnia sprzedaż / rotacja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Przynależność do klastra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Siła powiązań z innymi SKU (Lift)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0D01662-E616-9C48-3A72-4836B78EA756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C56F7EA-AAB9-2C08-FF17-C6F7E7323F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Model fizyczny magazynu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wymiary i parametry produktów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86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706D-0AF7-2BDA-C6E9-E5D0CB658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F5B7A03-09A5-B8E7-A90B-A7BA92B669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79CE70C2-7788-723F-9BA6-DE96F86AC780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4A3A9AC-E28F-B127-4B4F-030908C8C0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Model fizyczny magazynu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Limit SKU w strefie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  <p:sp>
        <p:nvSpPr>
          <p:cNvPr id="3" name="Rechthoek 13">
            <a:extLst>
              <a:ext uri="{FF2B5EF4-FFF2-40B4-BE49-F238E27FC236}">
                <a16:creationId xmlns:a16="http://schemas.microsoft.com/office/drawing/2014/main" id="{371C1F59-9AB5-E4B0-77CF-67C974F3A0D6}"/>
              </a:ext>
            </a:extLst>
          </p:cNvPr>
          <p:cNvSpPr/>
          <p:nvPr/>
        </p:nvSpPr>
        <p:spPr>
          <a:xfrm>
            <a:off x="761221" y="1507275"/>
            <a:ext cx="1068209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Na podstawie liczby slotów w strefach określamy, ile produktów może zostać do nich przypisanych.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ZONE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_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SKU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_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COUNT </a:t>
            </a:r>
            <a:r>
              <a:rPr lang="nl-NL" dirty="0"/>
              <a:t>= (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ZONE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_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SLOTS </a:t>
            </a:r>
            <a:r>
              <a:rPr lang="nl-NL" dirty="0"/>
              <a:t>/ 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TOTAL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_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SLOTS</a:t>
            </a:r>
            <a:r>
              <a:rPr lang="nl-NL" dirty="0"/>
              <a:t>) × 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TOTAL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_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SKU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Liczba SKU w każdej strefie odpowiada jej realnej pojemności.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W strefach pozostaje kontrolowana rezerwa slotów.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Rezerwa ta umożliwia relokacje, zmiany w sprzedaży oraz bieżącą aktualizację layoutu bez destabilizacji całego układu.</a:t>
            </a:r>
            <a:endParaRPr lang="pl-PL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7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36F88-921B-B8CB-7076-9D6604F1D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E02A039-5A65-D50A-F8AC-07501372A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EE6338DB-71E0-35E8-DF1B-3437DA999836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80018B80-9C8A-6CE1-390D-26B62850000B}"/>
              </a:ext>
            </a:extLst>
          </p:cNvPr>
          <p:cNvSpPr/>
          <p:nvPr/>
        </p:nvSpPr>
        <p:spPr>
          <a:xfrm>
            <a:off x="761221" y="1507275"/>
            <a:ext cx="10411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Macierz pojemności określa dla każdego produktu i każdego typu lokacji maksymalną liczbę PU, jaka może zostać bezpiecznie umieszczona w danym rozmiarze lokacji.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9791E88-55D3-96BE-3688-5DF53864EE45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1D498B8-C94B-ED19-4DC8-C37100AED0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Model fizyczny magazynu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Macierz pojemności lokacji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2A31B9F-9128-50CF-68C3-0174FAE57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75063"/>
              </p:ext>
            </p:extLst>
          </p:nvPr>
        </p:nvGraphicFramePr>
        <p:xfrm>
          <a:off x="2031245" y="3054638"/>
          <a:ext cx="7488000" cy="28346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467245528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3150752031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791539591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742305806"/>
                    </a:ext>
                  </a:extLst>
                </a:gridCol>
              </a:tblGrid>
              <a:tr h="341707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SLOT SIZE TYPE A </a:t>
                      </a:r>
                      <a:br>
                        <a:rPr lang="pl-PL" dirty="0"/>
                      </a:br>
                      <a:r>
                        <a:rPr lang="pl-PL" dirty="0"/>
                        <a:t>(10x10x10)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SLOT SIZE TYPE B</a:t>
                      </a:r>
                      <a:br>
                        <a:rPr lang="pl-PL" dirty="0"/>
                      </a:br>
                      <a:r>
                        <a:rPr lang="pl-PL" dirty="0"/>
                        <a:t>(50x50x50)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SLOT SIZE TYPE C</a:t>
                      </a:r>
                      <a:br>
                        <a:rPr lang="pl-PL" dirty="0"/>
                      </a:br>
                      <a:r>
                        <a:rPr lang="pl-PL" dirty="0"/>
                        <a:t>(100x100x100)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SLOT SIZE TYPE …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394102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…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164194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…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5817516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…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97134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500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1000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…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198949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400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800 SU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604966"/>
                  </a:ext>
                </a:extLst>
              </a:tr>
              <a:tr h="341707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…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…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…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471433"/>
                  </a:ext>
                </a:extLst>
              </a:tr>
            </a:tbl>
          </a:graphicData>
        </a:graphic>
      </p:graphicFrame>
      <p:pic>
        <p:nvPicPr>
          <p:cNvPr id="4" name="Grafika 3" descr="Łyżka z wypełnieniem pełnym">
            <a:extLst>
              <a:ext uri="{FF2B5EF4-FFF2-40B4-BE49-F238E27FC236}">
                <a16:creationId xmlns:a16="http://schemas.microsoft.com/office/drawing/2014/main" id="{BBCF6D25-6334-127D-9F68-8ED9781C7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6377" y="3764326"/>
            <a:ext cx="288000" cy="288000"/>
          </a:xfrm>
          <a:prstGeom prst="rect">
            <a:avLst/>
          </a:prstGeom>
        </p:spPr>
      </p:pic>
      <p:pic>
        <p:nvPicPr>
          <p:cNvPr id="5" name="Grafika 4" descr="Widelec z wypełnieniem pełnym">
            <a:extLst>
              <a:ext uri="{FF2B5EF4-FFF2-40B4-BE49-F238E27FC236}">
                <a16:creationId xmlns:a16="http://schemas.microsoft.com/office/drawing/2014/main" id="{13A38E33-A9C3-BC83-0281-8FB3D917B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6377" y="4127167"/>
            <a:ext cx="288000" cy="288000"/>
          </a:xfrm>
          <a:prstGeom prst="rect">
            <a:avLst/>
          </a:prstGeom>
        </p:spPr>
      </p:pic>
      <p:pic>
        <p:nvPicPr>
          <p:cNvPr id="6" name="Grafika 5" descr="Miska z wypełnieniem pełnym">
            <a:extLst>
              <a:ext uri="{FF2B5EF4-FFF2-40B4-BE49-F238E27FC236}">
                <a16:creationId xmlns:a16="http://schemas.microsoft.com/office/drawing/2014/main" id="{153C351E-8E79-189B-5C15-CDF2AE5A7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6377" y="4490008"/>
            <a:ext cx="288000" cy="288000"/>
          </a:xfrm>
          <a:prstGeom prst="rect">
            <a:avLst/>
          </a:prstGeom>
        </p:spPr>
      </p:pic>
      <p:pic>
        <p:nvPicPr>
          <p:cNvPr id="10" name="Grafika 9" descr="Modyfikacje i dostosowywanie z wypełnieniem pełnym">
            <a:extLst>
              <a:ext uri="{FF2B5EF4-FFF2-40B4-BE49-F238E27FC236}">
                <a16:creationId xmlns:a16="http://schemas.microsoft.com/office/drawing/2014/main" id="{56205454-AF09-1581-E071-D17F5F6E24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86377" y="4852849"/>
            <a:ext cx="288000" cy="288000"/>
          </a:xfrm>
          <a:prstGeom prst="rect">
            <a:avLst/>
          </a:prstGeom>
        </p:spPr>
      </p:pic>
      <p:pic>
        <p:nvPicPr>
          <p:cNvPr id="11" name="Grafika 10" descr="Modyfikacje i dostosowywanie z wypełnieniem pełnym">
            <a:extLst>
              <a:ext uri="{FF2B5EF4-FFF2-40B4-BE49-F238E27FC236}">
                <a16:creationId xmlns:a16="http://schemas.microsoft.com/office/drawing/2014/main" id="{604D9446-55E7-FF82-871F-6A1B130CFF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86377" y="521568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70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061F3-04B9-2F86-1242-C43573087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E9D0FB5-F924-D298-16DC-8136AD669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44B4456B-6F2E-C460-AA35-25E5E44C4CFE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3C937F02-323D-B463-F2EA-A09B4C12A9CE}"/>
              </a:ext>
            </a:extLst>
          </p:cNvPr>
          <p:cNvSpPr/>
          <p:nvPr/>
        </p:nvSpPr>
        <p:spPr>
          <a:xfrm>
            <a:off x="761221" y="1507275"/>
            <a:ext cx="104112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latin typeface="True North Textures" panose="02000504000000020004" pitchFamily="2" charset="0"/>
              </a:rPr>
              <a:t>Sposób działania </a:t>
            </a:r>
            <a:r>
              <a:rPr lang="pl-PL" sz="2200" dirty="0" err="1">
                <a:latin typeface="True North Textures" panose="02000504000000020004" pitchFamily="2" charset="0"/>
              </a:rPr>
              <a:t>Layer-Based</a:t>
            </a:r>
            <a:r>
              <a:rPr lang="pl-PL" sz="2200" dirty="0">
                <a:latin typeface="True North Textures" panose="02000504000000020004" pitchFamily="2" charset="0"/>
              </a:rPr>
              <a:t> </a:t>
            </a:r>
            <a:r>
              <a:rPr lang="pl-PL" sz="2200" dirty="0" err="1">
                <a:latin typeface="True North Textures" panose="02000504000000020004" pitchFamily="2" charset="0"/>
              </a:rPr>
              <a:t>Packing</a:t>
            </a:r>
            <a:r>
              <a:rPr lang="pl-PL" sz="2200" dirty="0">
                <a:latin typeface="True North Textures" panose="02000504000000020004" pitchFamily="2" charset="0"/>
              </a:rPr>
              <a:t> (2 orientacje):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rue North Textures" panose="02000504000000020004" pitchFamily="2" charset="0"/>
              </a:rPr>
              <a:t>Najmniejszy wymiar PU traktujemy jako wysokość (</a:t>
            </a:r>
            <a:r>
              <a:rPr lang="pl-PL" sz="2200" dirty="0" err="1">
                <a:latin typeface="True North Textures" panose="02000504000000020004" pitchFamily="2" charset="0"/>
              </a:rPr>
              <a:t>box_Height</a:t>
            </a:r>
            <a:r>
              <a:rPr lang="pl-PL" sz="2200" dirty="0">
                <a:latin typeface="True North Textures" panose="02000504000000020004" pitchFamily="2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rue North Textures" panose="02000504000000020004" pitchFamily="2" charset="0"/>
              </a:rPr>
              <a:t>Sprawdzamy dwie orientacje podstawy (</a:t>
            </a:r>
            <a:r>
              <a:rPr lang="pl-PL" sz="2200" dirty="0" err="1">
                <a:latin typeface="True North Textures" panose="02000504000000020004" pitchFamily="2" charset="0"/>
              </a:rPr>
              <a:t>box_Width</a:t>
            </a:r>
            <a:r>
              <a:rPr lang="pl-PL" sz="2200" dirty="0">
                <a:latin typeface="True North Textures" panose="02000504000000020004" pitchFamily="2" charset="0"/>
              </a:rPr>
              <a:t>, </a:t>
            </a:r>
            <a:r>
              <a:rPr lang="pl-PL" sz="2200" dirty="0" err="1">
                <a:latin typeface="True North Textures" panose="02000504000000020004" pitchFamily="2" charset="0"/>
              </a:rPr>
              <a:t>box_Depth</a:t>
            </a:r>
            <a:r>
              <a:rPr lang="pl-PL" sz="2200" dirty="0">
                <a:latin typeface="True North Textures" panose="02000504000000020004" pitchFamily="2" charset="0"/>
              </a:rPr>
              <a:t>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rue North Textures" panose="02000504000000020004" pitchFamily="2" charset="0"/>
              </a:rPr>
              <a:t>Obliczamy liczbę PU w warstwie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pl-PL" sz="12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COUNT_X </a:t>
            </a:r>
            <a:r>
              <a:rPr lang="pl-PL" sz="1200" dirty="0">
                <a:latin typeface="Consolas" panose="020B0609020204030204" pitchFamily="49" charset="0"/>
              </a:rPr>
              <a:t>=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nl-NL" sz="1200" dirty="0">
                <a:solidFill>
                  <a:srgbClr val="CC0099"/>
                </a:solidFill>
              </a:rPr>
              <a:t>ROUND</a:t>
            </a:r>
            <a:r>
              <a:rPr lang="pl-PL" sz="1200" dirty="0">
                <a:solidFill>
                  <a:srgbClr val="CC0099"/>
                </a:solidFill>
              </a:rPr>
              <a:t>_D</a:t>
            </a:r>
            <a:r>
              <a:rPr lang="nl-NL" sz="1200" dirty="0">
                <a:solidFill>
                  <a:srgbClr val="CC0099"/>
                </a:solidFill>
              </a:rPr>
              <a:t>OWN</a:t>
            </a:r>
            <a:r>
              <a:rPr lang="pl-PL" sz="1200" dirty="0">
                <a:solidFill>
                  <a:srgbClr val="CC0099"/>
                </a:solidFill>
              </a:rPr>
              <a:t>_T</a:t>
            </a:r>
            <a:r>
              <a:rPr lang="nl-NL" sz="1200" dirty="0">
                <a:solidFill>
                  <a:srgbClr val="CC0099"/>
                </a:solidFill>
              </a:rPr>
              <a:t>O</a:t>
            </a:r>
            <a:r>
              <a:rPr lang="pl-PL" sz="1200" dirty="0">
                <a:solidFill>
                  <a:srgbClr val="CC0099"/>
                </a:solidFill>
              </a:rPr>
              <a:t>_I</a:t>
            </a:r>
            <a:r>
              <a:rPr lang="nl-NL" sz="1200" dirty="0">
                <a:solidFill>
                  <a:srgbClr val="CC0099"/>
                </a:solidFill>
              </a:rPr>
              <a:t>NTEGER</a:t>
            </a:r>
            <a:r>
              <a:rPr lang="pl-PL" sz="1200" dirty="0">
                <a:latin typeface="Consolas" panose="020B0609020204030204" pitchFamily="49" charset="0"/>
              </a:rPr>
              <a:t>(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pl-PL" sz="12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LOCATION_WIDTH </a:t>
            </a:r>
            <a:r>
              <a:rPr lang="pl-PL" sz="1200" dirty="0">
                <a:latin typeface="Consolas" panose="020B0609020204030204" pitchFamily="49" charset="0"/>
              </a:rPr>
              <a:t>/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pl-PL" sz="12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BOX_WIDTH </a:t>
            </a:r>
            <a:r>
              <a:rPr lang="pl-PL" sz="1200" dirty="0">
                <a:latin typeface="Consolas" panose="020B0609020204030204" pitchFamily="49" charset="0"/>
              </a:rPr>
              <a:t>)</a:t>
            </a:r>
            <a:b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</a:b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pl-PL" sz="12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COUNT_Y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pl-PL" sz="1200" dirty="0">
                <a:latin typeface="Consolas" panose="020B0609020204030204" pitchFamily="49" charset="0"/>
              </a:rPr>
              <a:t>=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nl-NL" sz="1200" dirty="0">
                <a:solidFill>
                  <a:srgbClr val="CC0099"/>
                </a:solidFill>
              </a:rPr>
              <a:t>ROUND</a:t>
            </a:r>
            <a:r>
              <a:rPr lang="pl-PL" sz="1200" dirty="0">
                <a:solidFill>
                  <a:srgbClr val="CC0099"/>
                </a:solidFill>
              </a:rPr>
              <a:t>_D</a:t>
            </a:r>
            <a:r>
              <a:rPr lang="nl-NL" sz="1200" dirty="0">
                <a:solidFill>
                  <a:srgbClr val="CC0099"/>
                </a:solidFill>
              </a:rPr>
              <a:t>OWN</a:t>
            </a:r>
            <a:r>
              <a:rPr lang="pl-PL" sz="1200" dirty="0">
                <a:solidFill>
                  <a:srgbClr val="CC0099"/>
                </a:solidFill>
              </a:rPr>
              <a:t>_T</a:t>
            </a:r>
            <a:r>
              <a:rPr lang="nl-NL" sz="1200" dirty="0">
                <a:solidFill>
                  <a:srgbClr val="CC0099"/>
                </a:solidFill>
              </a:rPr>
              <a:t>O</a:t>
            </a:r>
            <a:r>
              <a:rPr lang="pl-PL" sz="1200" dirty="0">
                <a:solidFill>
                  <a:srgbClr val="CC0099"/>
                </a:solidFill>
              </a:rPr>
              <a:t>_I</a:t>
            </a:r>
            <a:r>
              <a:rPr lang="nl-NL" sz="1200" dirty="0">
                <a:solidFill>
                  <a:srgbClr val="CC0099"/>
                </a:solidFill>
              </a:rPr>
              <a:t>NTEGER</a:t>
            </a:r>
            <a:r>
              <a:rPr lang="pl-PL" sz="1200" dirty="0">
                <a:latin typeface="Consolas" panose="020B0609020204030204" pitchFamily="49" charset="0"/>
              </a:rPr>
              <a:t>(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pl-PL" sz="12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LOCATION_DEPTH </a:t>
            </a:r>
            <a:r>
              <a:rPr lang="pl-PL" sz="1200" dirty="0">
                <a:latin typeface="Consolas" panose="020B0609020204030204" pitchFamily="49" charset="0"/>
              </a:rPr>
              <a:t>/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pl-PL" sz="12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BOX_DEPTH </a:t>
            </a:r>
            <a:r>
              <a:rPr lang="pl-PL" sz="1200" dirty="0">
                <a:latin typeface="Consolas" panose="020B0609020204030204" pitchFamily="49" charset="0"/>
              </a:rPr>
              <a:t>)</a:t>
            </a:r>
            <a:b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</a:b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pl-PL" sz="12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PERLAYER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pl-PL" sz="1200" dirty="0">
                <a:latin typeface="Consolas" panose="020B0609020204030204" pitchFamily="49" charset="0"/>
              </a:rPr>
              <a:t>=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pl-PL" sz="12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COUNT_X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pl-PL" sz="1200" dirty="0">
                <a:latin typeface="Consolas" panose="020B0609020204030204" pitchFamily="49" charset="0"/>
              </a:rPr>
              <a:t>*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pl-PL" sz="12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COUNT_Y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rue North Textures" panose="02000504000000020004" pitchFamily="2" charset="0"/>
              </a:rPr>
              <a:t>Obliczamy liczbę warstw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200" dirty="0">
                <a:latin typeface="Consolas" panose="020B0609020204030204" pitchFamily="49" charset="0"/>
              </a:rPr>
              <a:t>	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LAYERS</a:t>
            </a:r>
            <a:r>
              <a:rPr lang="pl-PL" sz="1200" dirty="0">
                <a:latin typeface="Consolas" panose="020B0609020204030204" pitchFamily="49" charset="0"/>
              </a:rPr>
              <a:t> = </a:t>
            </a:r>
            <a:r>
              <a:rPr lang="nl-NL" sz="1200" dirty="0">
                <a:solidFill>
                  <a:srgbClr val="CC0099"/>
                </a:solidFill>
              </a:rPr>
              <a:t>ROUND</a:t>
            </a:r>
            <a:r>
              <a:rPr lang="pl-PL" sz="1200" dirty="0">
                <a:solidFill>
                  <a:srgbClr val="CC0099"/>
                </a:solidFill>
              </a:rPr>
              <a:t>_D</a:t>
            </a:r>
            <a:r>
              <a:rPr lang="nl-NL" sz="1200" dirty="0">
                <a:solidFill>
                  <a:srgbClr val="CC0099"/>
                </a:solidFill>
              </a:rPr>
              <a:t>OWN</a:t>
            </a:r>
            <a:r>
              <a:rPr lang="pl-PL" sz="1200" dirty="0">
                <a:solidFill>
                  <a:srgbClr val="CC0099"/>
                </a:solidFill>
              </a:rPr>
              <a:t>_T</a:t>
            </a:r>
            <a:r>
              <a:rPr lang="nl-NL" sz="1200" dirty="0">
                <a:solidFill>
                  <a:srgbClr val="CC0099"/>
                </a:solidFill>
              </a:rPr>
              <a:t>O</a:t>
            </a:r>
            <a:r>
              <a:rPr lang="pl-PL" sz="1200" dirty="0">
                <a:solidFill>
                  <a:srgbClr val="CC0099"/>
                </a:solidFill>
              </a:rPr>
              <a:t>_I</a:t>
            </a:r>
            <a:r>
              <a:rPr lang="nl-NL" sz="1200" dirty="0">
                <a:solidFill>
                  <a:srgbClr val="CC0099"/>
                </a:solidFill>
              </a:rPr>
              <a:t>NTEGER</a:t>
            </a:r>
            <a:r>
              <a:rPr lang="pl-PL" sz="1200" dirty="0">
                <a:latin typeface="Consolas" panose="020B0609020204030204" pitchFamily="49" charset="0"/>
              </a:rPr>
              <a:t>( 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LOCATION_HEIGHT </a:t>
            </a:r>
            <a:r>
              <a:rPr lang="pl-PL" sz="1200" dirty="0">
                <a:latin typeface="Consolas" panose="020B0609020204030204" pitchFamily="49" charset="0"/>
              </a:rPr>
              <a:t>/ 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BOX_HEIGHT </a:t>
            </a:r>
            <a:r>
              <a:rPr lang="pl-PL" sz="1200" dirty="0">
                <a:latin typeface="Consolas" panose="020B0609020204030204" pitchFamily="49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rue North Textures" panose="02000504000000020004" pitchFamily="2" charset="0"/>
              </a:rPr>
              <a:t>Ponawiamy obliczenia zamieniając </a:t>
            </a:r>
            <a:r>
              <a:rPr lang="pl-PL" sz="2200" dirty="0" err="1">
                <a:latin typeface="True North Textures" panose="02000504000000020004" pitchFamily="2" charset="0"/>
              </a:rPr>
              <a:t>box_Width</a:t>
            </a:r>
            <a:r>
              <a:rPr lang="pl-PL" sz="2200" dirty="0">
                <a:latin typeface="True North Textures" panose="02000504000000020004" pitchFamily="2" charset="0"/>
              </a:rPr>
              <a:t> z </a:t>
            </a:r>
            <a:r>
              <a:rPr lang="pl-PL" sz="2200" dirty="0" err="1">
                <a:latin typeface="True North Textures" panose="02000504000000020004" pitchFamily="2" charset="0"/>
              </a:rPr>
              <a:t>box_Depth</a:t>
            </a:r>
            <a:r>
              <a:rPr lang="pl-PL" sz="2200" dirty="0">
                <a:latin typeface="True North Textures" panose="02000504000000020004" pitchFamily="2" charset="0"/>
              </a:rPr>
              <a:t> miejscami dla drugiego wariantu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rue North Textures" panose="02000504000000020004" pitchFamily="2" charset="0"/>
              </a:rPr>
              <a:t>Uwzględniamy limit wagowy lokacji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rue North Textures" panose="02000504000000020004" pitchFamily="2" charset="0"/>
              </a:rPr>
              <a:t>Wybieramy wariant z większą liczbą PU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5DF8FFB-C8CF-173D-4B8E-4D746811671F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8F8ABD4-8A98-66A5-EC9B-CFA97C19B59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Model fizyczny magazynu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Macierz pojemności lokacji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19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D1E77-AD72-2224-D7F8-CD795E32D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4E0E336-95EE-1013-2CCF-12E479B76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2B7E3D7D-21F6-0AEF-B8B2-277F2A4E09FC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843D76D2-B084-CB0F-C766-B731CD1A7900}"/>
              </a:ext>
            </a:extLst>
          </p:cNvPr>
          <p:cNvSpPr/>
          <p:nvPr/>
        </p:nvSpPr>
        <p:spPr>
          <a:xfrm>
            <a:off x="761221" y="1507275"/>
            <a:ext cx="104112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Do obliczania maksymalnej liczby PU w lokacji stosujemy podejście warstwowe (</a:t>
            </a:r>
            <a:r>
              <a:rPr lang="pl-PL" sz="2400" dirty="0" err="1">
                <a:latin typeface="True North Textures" panose="02000504000000020004" pitchFamily="2" charset="0"/>
              </a:rPr>
              <a:t>Layer-Based</a:t>
            </a:r>
            <a:r>
              <a:rPr lang="pl-PL" sz="2400" dirty="0">
                <a:latin typeface="True North Textures" panose="02000504000000020004" pitchFamily="2" charset="0"/>
              </a:rPr>
              <a:t> </a:t>
            </a:r>
            <a:r>
              <a:rPr lang="pl-PL" sz="2400" dirty="0" err="1">
                <a:latin typeface="True North Textures" panose="02000504000000020004" pitchFamily="2" charset="0"/>
              </a:rPr>
              <a:t>Packing</a:t>
            </a:r>
            <a:r>
              <a:rPr lang="pl-PL" sz="2400" dirty="0">
                <a:latin typeface="True North Textures" panose="02000504000000020004" pitchFamily="2" charset="0"/>
              </a:rPr>
              <a:t>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Bardziej zaawansowane algorytmy mogłyby pozwolić na gęstsze upakowanie produktów, jednak byłyby trudne do odwzorowania w praktyce operacyjnej.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Wybieramy metodę warstwową, ponieważ jest prosta, powtarzalna i łatwa do wdrożenia. W efekcie zapewnia stabilne i realnie wykonalne rozwiązanie.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110FEAD-8C58-B644-98AF-8029CA0C9740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CFA6CCF-911C-7E33-C144-E03E84F7A1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Model fizyczny magazynu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Macierz pojemności lokacji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0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205FC-D36A-C287-8017-3CE26A5FD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F6E6644-2461-F5F9-DC0F-7BE6FBE44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128EA618-4CAD-4FD3-5176-9D38C03C6A5A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015BF1C-45EB-A304-3216-109D97A3480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Model sprzedaży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udział w sprzedaży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  <p:sp>
        <p:nvSpPr>
          <p:cNvPr id="3" name="Rechthoek 13">
            <a:extLst>
              <a:ext uri="{FF2B5EF4-FFF2-40B4-BE49-F238E27FC236}">
                <a16:creationId xmlns:a16="http://schemas.microsoft.com/office/drawing/2014/main" id="{4A9D76B1-DD30-3E23-E7D1-ACD94022A9C9}"/>
              </a:ext>
            </a:extLst>
          </p:cNvPr>
          <p:cNvSpPr/>
          <p:nvPr/>
        </p:nvSpPr>
        <p:spPr>
          <a:xfrm>
            <a:off x="761221" y="1507275"/>
            <a:ext cx="104112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Sprawdzamy, jak duży udział w całkowitej sprzedaży Webshop ma dany produkt.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Sumujemy sprzedaż wszystkich produktów w wybranym okresie.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Sprawdzamy sprzedaż konkretnego SKU.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Obliczamy udział w skali 0–1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Consolas" panose="020B0609020204030204" pitchFamily="49" charset="0"/>
              </a:rPr>
              <a:t>	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SALES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SHARE </a:t>
            </a:r>
            <a:r>
              <a:rPr lang="nl-NL" sz="2400" dirty="0">
                <a:latin typeface="Consolas" panose="020B0609020204030204" pitchFamily="49" charset="0"/>
              </a:rPr>
              <a:t>= 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SKU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SALES </a:t>
            </a:r>
            <a:r>
              <a:rPr lang="nl-NL" sz="2400" dirty="0">
                <a:latin typeface="Consolas" panose="020B0609020204030204" pitchFamily="49" charset="0"/>
              </a:rPr>
              <a:t>/ 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TOTAL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SALES</a:t>
            </a:r>
            <a:endParaRPr lang="pl-PL" sz="24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Wartość bliższa 1 oznacza większy wpływ produktu na całkowity ruch w magazynie.</a:t>
            </a:r>
            <a:endParaRPr lang="pl-PL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97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67867-9600-5CA5-9469-8AB0B4549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2CA0BCA-08FE-E240-7B9E-490E308BA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007F0C88-9A22-9635-90CF-687419278DFC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4574843-576F-DAAD-142D-AF578D9FFE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Silnik decyzyjny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Klasyfikacja ABC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  <p:sp>
        <p:nvSpPr>
          <p:cNvPr id="3" name="Rechthoek 13">
            <a:extLst>
              <a:ext uri="{FF2B5EF4-FFF2-40B4-BE49-F238E27FC236}">
                <a16:creationId xmlns:a16="http://schemas.microsoft.com/office/drawing/2014/main" id="{3D5B3794-06BE-9A5B-69A9-3977D355705D}"/>
              </a:ext>
            </a:extLst>
          </p:cNvPr>
          <p:cNvSpPr/>
          <p:nvPr/>
        </p:nvSpPr>
        <p:spPr>
          <a:xfrm>
            <a:off x="761221" y="1507275"/>
            <a:ext cx="106820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Po określeniu liczby SKU w strefach ABC przypisujemy do nich całe klastry na podstawie ich ważności.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Sortujemy klastry malejąco według </a:t>
            </a:r>
            <a:r>
              <a:rPr lang="pl-PL" sz="2400" dirty="0" err="1">
                <a:latin typeface="True North Textures" panose="02000504000000020004" pitchFamily="2" charset="0"/>
              </a:rPr>
              <a:t>Cluster_Weight</a:t>
            </a:r>
            <a:r>
              <a:rPr lang="pl-PL" sz="2400" dirty="0">
                <a:latin typeface="True North Textures" panose="02000504000000020004" pitchFamily="2" charset="0"/>
              </a:rPr>
              <a:t>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Najważniejsze klastry przypisujemy do strefy A. Kolejne do strefy B. Pozostałe do strefy C.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Przypisujemy klastry do momentu, aż liczba SKU w strefie osiągnie wyliczony limit (</a:t>
            </a:r>
            <a:r>
              <a:rPr lang="pl-PL" sz="2400" dirty="0" err="1">
                <a:latin typeface="True North Textures" panose="02000504000000020004" pitchFamily="2" charset="0"/>
              </a:rPr>
              <a:t>Zone_Sku_Count</a:t>
            </a:r>
            <a:r>
              <a:rPr lang="pl-PL" sz="2400" dirty="0">
                <a:latin typeface="True North Textures" panose="02000504000000020004" pitchFamily="2" charset="0"/>
              </a:rPr>
              <a:t>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50" charset="0"/>
              </a:rPr>
              <a:t>Najważniejsze klastry trafiają do najbardziej dostępnych stref, a podział respektuje rzeczywistą pojemność magazynu.</a:t>
            </a:r>
          </a:p>
        </p:txBody>
      </p:sp>
    </p:spTree>
    <p:extLst>
      <p:ext uri="{BB962C8B-B14F-4D97-AF65-F5344CB8AC3E}">
        <p14:creationId xmlns:p14="http://schemas.microsoft.com/office/powerpoint/2010/main" val="1881256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BCCB6-8E59-B455-8B24-C8F0A59A5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D36E27C-3B45-9846-0E9C-8CD7CE73E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5DF1629A-013B-C17C-8334-3A1BCC65E133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717CD999-2FB4-A2A2-2E24-658B5184879C}"/>
              </a:ext>
            </a:extLst>
          </p:cNvPr>
          <p:cNvSpPr/>
          <p:nvPr/>
        </p:nvSpPr>
        <p:spPr>
          <a:xfrm>
            <a:off x="761221" y="1507275"/>
            <a:ext cx="10411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err="1">
                <a:latin typeface="True North Textures" panose="02000504000000020004" pitchFamily="2" charset="0"/>
              </a:rPr>
              <a:t>ddd</a:t>
            </a:r>
            <a:endParaRPr lang="pl-PL" sz="2400" dirty="0">
              <a:latin typeface="True North Textures" panose="02000504000000020004" pitchFamily="2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148D6DE-8A41-0B02-3E06-5D23A21D1F48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3A1517B-873B-7599-ACFF-F5A939BF1E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Silnik decyzyjny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Walidacja fizyczna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4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0F4CA-A031-568C-FAD8-57024D596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5C25D13-B4C7-EBC7-A1D7-6ED3B835AE31}"/>
              </a:ext>
            </a:extLst>
          </p:cNvPr>
          <p:cNvSpPr/>
          <p:nvPr/>
        </p:nvSpPr>
        <p:spPr>
          <a:xfrm>
            <a:off x="0" y="0"/>
            <a:ext cx="12192000" cy="1418665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80663E8-8243-6348-E738-E08BE3458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DF37F25-1161-B93D-8330-6C38F4E246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5400" dirty="0" err="1">
                <a:latin typeface="True North Textures" panose="02000504000000020004" pitchFamily="50" charset="0"/>
              </a:rPr>
              <a:t>Założenia</a:t>
            </a:r>
            <a:r>
              <a:rPr lang="nl-NL" sz="5400" dirty="0">
                <a:latin typeface="True North Textures" panose="02000504000000020004" pitchFamily="50" charset="0"/>
              </a:rPr>
              <a:t> </a:t>
            </a:r>
            <a:r>
              <a:rPr lang="nl-NL" sz="5400" dirty="0" err="1">
                <a:latin typeface="True North Textures" panose="02000504000000020004" pitchFamily="50" charset="0"/>
              </a:rPr>
              <a:t>layoutu</a:t>
            </a:r>
            <a:r>
              <a:rPr lang="nl-NL" sz="5400" dirty="0">
                <a:latin typeface="True North Textures" panose="02000504000000020004" pitchFamily="50" charset="0"/>
              </a:rPr>
              <a:t> Webshop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9D9F5F42-BAB3-92E4-176B-15BF9807BD86}"/>
              </a:ext>
            </a:extLst>
          </p:cNvPr>
          <p:cNvSpPr txBox="1">
            <a:spLocks/>
          </p:cNvSpPr>
          <p:nvPr/>
        </p:nvSpPr>
        <p:spPr>
          <a:xfrm>
            <a:off x="529585" y="1774551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Silne powiązania SKU</a:t>
            </a:r>
            <a:endParaRPr lang="nl-NL" dirty="0">
              <a:latin typeface="True North Textures" panose="02000504000000020004" pitchFamily="2" charset="0"/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C57D9DDF-A0F3-D3C5-BA30-0E2D0C238EFA}"/>
              </a:ext>
            </a:extLst>
          </p:cNvPr>
          <p:cNvSpPr txBox="1">
            <a:spLocks/>
          </p:cNvSpPr>
          <p:nvPr/>
        </p:nvSpPr>
        <p:spPr>
          <a:xfrm>
            <a:off x="529585" y="2434466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Wysoka sprzedaż</a:t>
            </a:r>
            <a:endParaRPr lang="nl-NL" dirty="0">
              <a:latin typeface="True North Textures" panose="02000504000000020004" pitchFamily="2" charset="0"/>
            </a:endParaRP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FBC410E3-3C1B-BF60-3A4E-AA8798043556}"/>
              </a:ext>
            </a:extLst>
          </p:cNvPr>
          <p:cNvSpPr txBox="1">
            <a:spLocks/>
          </p:cNvSpPr>
          <p:nvPr/>
        </p:nvSpPr>
        <p:spPr>
          <a:xfrm>
            <a:off x="529585" y="3094381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Wysoka sprzedaż</a:t>
            </a:r>
            <a:endParaRPr lang="nl-NL" dirty="0">
              <a:latin typeface="True North Textures" panose="02000504000000020004" pitchFamily="2" charset="0"/>
            </a:endParaRP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FACB8FF8-288F-0831-E941-63ECE3E80D4A}"/>
              </a:ext>
            </a:extLst>
          </p:cNvPr>
          <p:cNvSpPr txBox="1">
            <a:spLocks/>
          </p:cNvSpPr>
          <p:nvPr/>
        </p:nvSpPr>
        <p:spPr>
          <a:xfrm>
            <a:off x="529585" y="3722541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Wymiary produktu</a:t>
            </a:r>
            <a:endParaRPr lang="nl-NL" dirty="0">
              <a:latin typeface="True North Textures" panose="02000504000000020004" pitchFamily="2" charset="0"/>
            </a:endParaRP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EDA8CC6A-511B-917C-047F-CE3E835E8079}"/>
              </a:ext>
            </a:extLst>
          </p:cNvPr>
          <p:cNvSpPr txBox="1">
            <a:spLocks/>
          </p:cNvSpPr>
          <p:nvPr/>
        </p:nvSpPr>
        <p:spPr>
          <a:xfrm>
            <a:off x="529585" y="4382456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Ciężkie produkty</a:t>
            </a:r>
            <a:endParaRPr lang="nl-NL" dirty="0">
              <a:latin typeface="True North Textures" panose="02000504000000020004" pitchFamily="2" charset="0"/>
            </a:endParaRP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084B8BBD-436B-030A-26C3-A9C54744FF5F}"/>
              </a:ext>
            </a:extLst>
          </p:cNvPr>
          <p:cNvSpPr txBox="1">
            <a:spLocks/>
          </p:cNvSpPr>
          <p:nvPr/>
        </p:nvSpPr>
        <p:spPr>
          <a:xfrm>
            <a:off x="6622415" y="1774551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Blisko siebie</a:t>
            </a:r>
            <a:endParaRPr lang="nl-NL" dirty="0">
              <a:latin typeface="True North Textures" panose="02000504000000020004" pitchFamily="2" charset="0"/>
            </a:endParaRP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F84E8232-3CCC-82AF-BAD0-BEE1819588DC}"/>
              </a:ext>
            </a:extLst>
          </p:cNvPr>
          <p:cNvSpPr txBox="1">
            <a:spLocks/>
          </p:cNvSpPr>
          <p:nvPr/>
        </p:nvSpPr>
        <p:spPr>
          <a:xfrm>
            <a:off x="6622415" y="2416546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bliżej startu trasy</a:t>
            </a:r>
            <a:endParaRPr lang="nl-NL" dirty="0">
              <a:latin typeface="True North Textures" panose="02000504000000020004" pitchFamily="2" charset="0"/>
            </a:endParaRPr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268D0098-C95E-6E72-824A-8BB52A0D5743}"/>
              </a:ext>
            </a:extLst>
          </p:cNvPr>
          <p:cNvSpPr txBox="1">
            <a:spLocks/>
          </p:cNvSpPr>
          <p:nvPr/>
        </p:nvSpPr>
        <p:spPr>
          <a:xfrm>
            <a:off x="6622415" y="3058541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Niższe lokacje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EA671941-FC72-5633-3FD5-E8C94FB65832}"/>
              </a:ext>
            </a:extLst>
          </p:cNvPr>
          <p:cNvSpPr txBox="1">
            <a:spLocks/>
          </p:cNvSpPr>
          <p:nvPr/>
        </p:nvSpPr>
        <p:spPr>
          <a:xfrm>
            <a:off x="6622415" y="3700536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dopasowanie do lokacji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6217DCD8-17A1-713B-276B-0453BE0DA4DA}"/>
              </a:ext>
            </a:extLst>
          </p:cNvPr>
          <p:cNvSpPr txBox="1">
            <a:spLocks/>
          </p:cNvSpPr>
          <p:nvPr/>
        </p:nvSpPr>
        <p:spPr>
          <a:xfrm>
            <a:off x="6622415" y="4342531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Niższe lokacje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F53D16BE-C5C0-08D7-2D3E-89D48B201315}"/>
              </a:ext>
            </a:extLst>
          </p:cNvPr>
          <p:cNvSpPr txBox="1">
            <a:spLocks/>
          </p:cNvSpPr>
          <p:nvPr/>
        </p:nvSpPr>
        <p:spPr>
          <a:xfrm>
            <a:off x="6622415" y="4984526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Wyższe lokacje</a:t>
            </a:r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163CFCF8-4F4E-7E31-1342-2AD713778A43}"/>
              </a:ext>
            </a:extLst>
          </p:cNvPr>
          <p:cNvSpPr txBox="1">
            <a:spLocks/>
          </p:cNvSpPr>
          <p:nvPr/>
        </p:nvSpPr>
        <p:spPr>
          <a:xfrm>
            <a:off x="529585" y="4998362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Lżejsze produkty</a:t>
            </a:r>
            <a:endParaRPr lang="nl-NL" dirty="0">
              <a:latin typeface="True North Textures" panose="02000504000000020004" pitchFamily="2" charset="0"/>
            </a:endParaRP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DAC61BB8-5CEE-08E4-7DB3-6D1810DDC93A}"/>
              </a:ext>
            </a:extLst>
          </p:cNvPr>
          <p:cNvSpPr txBox="1">
            <a:spLocks/>
          </p:cNvSpPr>
          <p:nvPr/>
        </p:nvSpPr>
        <p:spPr>
          <a:xfrm>
            <a:off x="529585" y="5626522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Wielkość lokacji</a:t>
            </a:r>
            <a:endParaRPr lang="nl-NL" dirty="0">
              <a:latin typeface="True North Textures" panose="02000504000000020004" pitchFamily="2" charset="0"/>
            </a:endParaRPr>
          </a:p>
        </p:txBody>
      </p: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id="{DD72AFC8-6ACC-FEAB-4F29-38AC7736B3DB}"/>
              </a:ext>
            </a:extLst>
          </p:cNvPr>
          <p:cNvSpPr txBox="1">
            <a:spLocks/>
          </p:cNvSpPr>
          <p:nvPr/>
        </p:nvSpPr>
        <p:spPr>
          <a:xfrm>
            <a:off x="6622415" y="5626521"/>
            <a:ext cx="5040000" cy="461511"/>
          </a:xfrm>
          <a:prstGeom prst="rect">
            <a:avLst/>
          </a:prstGeom>
          <a:solidFill>
            <a:srgbClr val="FFD7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l-PL" dirty="0">
                <a:latin typeface="True North Textures" panose="02000504000000020004" pitchFamily="2" charset="0"/>
              </a:rPr>
              <a:t>dopasowana do zapasu</a:t>
            </a:r>
            <a:endParaRPr lang="nl-NL" dirty="0">
              <a:latin typeface="True North Textures" panose="02000504000000020004" pitchFamily="2" charset="0"/>
            </a:endParaRPr>
          </a:p>
        </p:txBody>
      </p:sp>
      <p:sp>
        <p:nvSpPr>
          <p:cNvPr id="25" name="Strzałka: w prawo 24">
            <a:extLst>
              <a:ext uri="{FF2B5EF4-FFF2-40B4-BE49-F238E27FC236}">
                <a16:creationId xmlns:a16="http://schemas.microsoft.com/office/drawing/2014/main" id="{A2A1BE9B-4933-5FC0-D961-EE6F6ED9359C}"/>
              </a:ext>
            </a:extLst>
          </p:cNvPr>
          <p:cNvSpPr/>
          <p:nvPr/>
        </p:nvSpPr>
        <p:spPr>
          <a:xfrm>
            <a:off x="5824328" y="1828179"/>
            <a:ext cx="543339" cy="35425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Strzałka: w prawo 25">
            <a:extLst>
              <a:ext uri="{FF2B5EF4-FFF2-40B4-BE49-F238E27FC236}">
                <a16:creationId xmlns:a16="http://schemas.microsoft.com/office/drawing/2014/main" id="{8BA2508B-0B60-65C5-270F-53413BA1A7C1}"/>
              </a:ext>
            </a:extLst>
          </p:cNvPr>
          <p:cNvSpPr/>
          <p:nvPr/>
        </p:nvSpPr>
        <p:spPr>
          <a:xfrm>
            <a:off x="5824328" y="2470174"/>
            <a:ext cx="543339" cy="35425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trzałka: w prawo 26">
            <a:extLst>
              <a:ext uri="{FF2B5EF4-FFF2-40B4-BE49-F238E27FC236}">
                <a16:creationId xmlns:a16="http://schemas.microsoft.com/office/drawing/2014/main" id="{917A4FFD-C5DF-3F42-302C-F1B9D84A68C8}"/>
              </a:ext>
            </a:extLst>
          </p:cNvPr>
          <p:cNvSpPr/>
          <p:nvPr/>
        </p:nvSpPr>
        <p:spPr>
          <a:xfrm>
            <a:off x="5824328" y="3112169"/>
            <a:ext cx="543339" cy="35425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trzałka: w prawo 27">
            <a:extLst>
              <a:ext uri="{FF2B5EF4-FFF2-40B4-BE49-F238E27FC236}">
                <a16:creationId xmlns:a16="http://schemas.microsoft.com/office/drawing/2014/main" id="{CAFF77A6-93D6-7F12-D16B-3AE4AC2D79EC}"/>
              </a:ext>
            </a:extLst>
          </p:cNvPr>
          <p:cNvSpPr/>
          <p:nvPr/>
        </p:nvSpPr>
        <p:spPr>
          <a:xfrm>
            <a:off x="5824328" y="3754164"/>
            <a:ext cx="543339" cy="35425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Strzałka: w prawo 28">
            <a:extLst>
              <a:ext uri="{FF2B5EF4-FFF2-40B4-BE49-F238E27FC236}">
                <a16:creationId xmlns:a16="http://schemas.microsoft.com/office/drawing/2014/main" id="{D5ED796C-F3F0-0BFD-A4BD-891B37AA8A07}"/>
              </a:ext>
            </a:extLst>
          </p:cNvPr>
          <p:cNvSpPr/>
          <p:nvPr/>
        </p:nvSpPr>
        <p:spPr>
          <a:xfrm>
            <a:off x="5824328" y="4396159"/>
            <a:ext cx="543339" cy="35425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Strzałka: w prawo 29">
            <a:extLst>
              <a:ext uri="{FF2B5EF4-FFF2-40B4-BE49-F238E27FC236}">
                <a16:creationId xmlns:a16="http://schemas.microsoft.com/office/drawing/2014/main" id="{DBB57756-0E15-8DFC-E56B-A65C8CFB2235}"/>
              </a:ext>
            </a:extLst>
          </p:cNvPr>
          <p:cNvSpPr/>
          <p:nvPr/>
        </p:nvSpPr>
        <p:spPr>
          <a:xfrm>
            <a:off x="5824328" y="5038154"/>
            <a:ext cx="543339" cy="35425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Strzałka: w prawo 30">
            <a:extLst>
              <a:ext uri="{FF2B5EF4-FFF2-40B4-BE49-F238E27FC236}">
                <a16:creationId xmlns:a16="http://schemas.microsoft.com/office/drawing/2014/main" id="{DA6A24C7-FCB7-86E3-9702-A78E3A532504}"/>
              </a:ext>
            </a:extLst>
          </p:cNvPr>
          <p:cNvSpPr/>
          <p:nvPr/>
        </p:nvSpPr>
        <p:spPr>
          <a:xfrm>
            <a:off x="5824328" y="5680149"/>
            <a:ext cx="543339" cy="35425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602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4CFC0-E385-1F47-38E8-DD5C7EFED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D171CD3-6840-6C68-8230-96974F03A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CBDBD3BA-E37E-F677-D453-18B2C0EB0F3E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220F1775-7433-C269-14F2-C3AF5799DEB3}"/>
              </a:ext>
            </a:extLst>
          </p:cNvPr>
          <p:cNvSpPr/>
          <p:nvPr/>
        </p:nvSpPr>
        <p:spPr>
          <a:xfrm>
            <a:off x="761221" y="1507275"/>
            <a:ext cx="10411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err="1">
                <a:latin typeface="True North Textures" panose="02000504000000020004" pitchFamily="2" charset="0"/>
              </a:rPr>
              <a:t>ddd</a:t>
            </a:r>
            <a:endParaRPr lang="pl-PL" sz="2400" dirty="0">
              <a:latin typeface="True North Textures" panose="02000504000000020004" pitchFamily="2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6C6288A-66D1-3F8C-6B1C-8B079F1FDA60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028E72A-3C1E-8141-DE15-04ECB10DF2E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Silnik decyzyjny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Logika priorytetu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60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4D767-1392-CE36-5616-934400E1C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D6CD196-9373-9F24-761C-780B1EF28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F9196B37-9E8D-9EDF-F260-5B0D16124513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730EBA9F-2BFD-5891-B010-D1BE27F969B9}"/>
              </a:ext>
            </a:extLst>
          </p:cNvPr>
          <p:cNvSpPr/>
          <p:nvPr/>
        </p:nvSpPr>
        <p:spPr>
          <a:xfrm>
            <a:off x="761221" y="1507275"/>
            <a:ext cx="10411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err="1">
                <a:latin typeface="True North Textures" panose="02000504000000020004" pitchFamily="2" charset="0"/>
              </a:rPr>
              <a:t>ddd</a:t>
            </a:r>
            <a:endParaRPr lang="pl-PL" sz="2400" dirty="0">
              <a:latin typeface="True North Textures" panose="02000504000000020004" pitchFamily="2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925D01B-1F2A-689A-F3D3-C46C91B05E40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D44292D-F1E7-0714-EB9D-FA24A9419B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Silnik decyzyjny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Strategia wyboru lokacji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64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49424" y="2773247"/>
            <a:ext cx="6018517" cy="1311506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524000" y="224864"/>
            <a:ext cx="9144000" cy="5898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7500"/>
              </a:lnSpc>
              <a:spcBef>
                <a:spcPts val="800"/>
              </a:spcBef>
            </a:pPr>
            <a:endParaRPr lang="nl-NL" sz="5400" dirty="0">
              <a:latin typeface="Cardenio Modern" panose="03000700000000000000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22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2ECEC-3112-546B-4B39-278121A36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2A3749B-94DA-48F1-13C0-C74EE0937BAC}"/>
              </a:ext>
            </a:extLst>
          </p:cNvPr>
          <p:cNvSpPr/>
          <p:nvPr/>
        </p:nvSpPr>
        <p:spPr>
          <a:xfrm>
            <a:off x="0" y="0"/>
            <a:ext cx="12192000" cy="1418665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94ED21C-CF80-624A-9087-98FCDB49D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E9845B45-F9F6-0255-1625-00746588025C}"/>
              </a:ext>
            </a:extLst>
          </p:cNvPr>
          <p:cNvSpPr/>
          <p:nvPr/>
        </p:nvSpPr>
        <p:spPr>
          <a:xfrm>
            <a:off x="761221" y="1669325"/>
            <a:ext cx="104112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Webshop nie posiada spójnego, zarządzanego layoutu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Rozmieszczenie ewoluuje operacyjnie, bez jednej spójnej logiki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pracownik sam decyduje o rozmieszczeniu produktów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System nie kontroluje ani nie weryfikuje rozmieszczenia produktów</a:t>
            </a: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8265D7A-F131-D485-E642-AE6B219081C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5400" dirty="0" err="1">
                <a:latin typeface="True North Textures" panose="02000504000000020004" pitchFamily="50" charset="0"/>
              </a:rPr>
              <a:t>Obecna</a:t>
            </a:r>
            <a:r>
              <a:rPr lang="nl-NL" sz="5400" dirty="0">
                <a:latin typeface="True North Textures" panose="02000504000000020004" pitchFamily="50" charset="0"/>
              </a:rPr>
              <a:t> </a:t>
            </a:r>
            <a:r>
              <a:rPr lang="nl-NL" sz="5400" dirty="0" err="1">
                <a:latin typeface="True North Textures" panose="02000504000000020004" pitchFamily="50" charset="0"/>
              </a:rPr>
              <a:t>sytuacja</a:t>
            </a:r>
            <a:endParaRPr lang="nl-NL" sz="54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7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C5C6-8A73-D9EF-56CD-9B79337F4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2CE0B91-4BB0-7D94-E48E-D4865BCF2566}"/>
              </a:ext>
            </a:extLst>
          </p:cNvPr>
          <p:cNvSpPr/>
          <p:nvPr/>
        </p:nvSpPr>
        <p:spPr>
          <a:xfrm>
            <a:off x="0" y="0"/>
            <a:ext cx="12192000" cy="1418665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9B7FC9-8CFF-C627-93E8-0343D1A5E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7F01ECC5-F0D5-1B3F-7D49-1954A20E6B53}"/>
              </a:ext>
            </a:extLst>
          </p:cNvPr>
          <p:cNvSpPr/>
          <p:nvPr/>
        </p:nvSpPr>
        <p:spPr>
          <a:xfrm>
            <a:off x="761221" y="1669325"/>
            <a:ext cx="104112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Nowe SKU trafiają tam, gdzie jest wolne miejsce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Produkty kupowane razem leżą w różnych strefach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err="1">
                <a:latin typeface="True North Textures" panose="02000504000000020004" pitchFamily="2" charset="0"/>
              </a:rPr>
              <a:t>Picker</a:t>
            </a:r>
            <a:r>
              <a:rPr lang="pl-PL" sz="2400" dirty="0">
                <a:latin typeface="True North Textures" panose="02000504000000020004" pitchFamily="2" charset="0"/>
              </a:rPr>
              <a:t> w jednej trasie przemieszcza się przez wiele alejek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Układ magazynu zależy od Decyzji pracowników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Zmiany layoutu wprowadzamy doraźnie, bez ustandaryzowanego podejścia</a:t>
            </a:r>
            <a:br>
              <a:rPr lang="pl-PL" sz="2400" dirty="0">
                <a:latin typeface="True North Textures" panose="02000504000000020004" pitchFamily="2" charset="0"/>
              </a:rPr>
            </a:b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6142B7A-49A4-05A7-C5D5-FF1D1F585E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400" dirty="0">
                <a:latin typeface="True North Textures" panose="02000504000000020004" pitchFamily="50" charset="0"/>
              </a:rPr>
              <a:t>Jak wygląda to w praktyce</a:t>
            </a:r>
            <a:endParaRPr lang="nl-NL" sz="54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8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2DCF6-4F63-B79B-89B9-DFBD9DF4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5D788BA-010A-864B-1B6F-A922BC165E1B}"/>
              </a:ext>
            </a:extLst>
          </p:cNvPr>
          <p:cNvSpPr/>
          <p:nvPr/>
        </p:nvSpPr>
        <p:spPr>
          <a:xfrm>
            <a:off x="0" y="0"/>
            <a:ext cx="12192000" cy="1418665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3BC6D19-1AB9-BAC1-4A91-8989E4AB8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AEA425B3-7EB7-CAC2-04AB-703797F3D236}"/>
              </a:ext>
            </a:extLst>
          </p:cNvPr>
          <p:cNvSpPr/>
          <p:nvPr/>
        </p:nvSpPr>
        <p:spPr>
          <a:xfrm>
            <a:off x="761221" y="1669325"/>
            <a:ext cx="104112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400" dirty="0">
                <a:latin typeface="True North Textures" panose="02000504000000020004" pitchFamily="2" charset="0"/>
              </a:rPr>
              <a:t>Wykorzystanie historii zamówień Webshop do analizy relacji między produktami w zamówieniach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400" dirty="0">
                <a:latin typeface="True North Textures" panose="02000504000000020004" pitchFamily="2" charset="0"/>
              </a:rPr>
              <a:t>Tworzymy klastry (grupy) produktów na podstawie relacji między produktami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400" dirty="0">
                <a:latin typeface="True North Textures" panose="02000504000000020004" pitchFamily="2" charset="0"/>
              </a:rPr>
              <a:t>Określamy kryteria przydzielania lokacji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400" dirty="0">
                <a:latin typeface="True North Textures" panose="02000504000000020004" pitchFamily="2" charset="0"/>
              </a:rPr>
              <a:t>Projektujemy nowy, bardziej logiczny layout magazynu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400" dirty="0">
                <a:latin typeface="True North Textures" panose="02000504000000020004" pitchFamily="2" charset="0"/>
              </a:rPr>
              <a:t>Utrzymujemy i aktualizujemy layout wraz ze zmianami sprzedaży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B155024-2511-2568-EA0F-3F4953107A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400" dirty="0">
                <a:latin typeface="True North Textures" panose="02000504000000020004" pitchFamily="50" charset="0"/>
              </a:rPr>
              <a:t>Nasze rozwiązanie</a:t>
            </a:r>
            <a:endParaRPr lang="nl-NL" sz="54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6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D6B5F-43C3-8B04-CF6B-2898D243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3BB2BC8-198F-F383-3A7E-008E9C77071D}"/>
              </a:ext>
            </a:extLst>
          </p:cNvPr>
          <p:cNvSpPr/>
          <p:nvPr/>
        </p:nvSpPr>
        <p:spPr>
          <a:xfrm>
            <a:off x="0" y="0"/>
            <a:ext cx="12192000" cy="1418665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5A07D47-E752-409C-AC7D-29E79BE82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FA0F0FD1-34AD-BCF3-824D-10FF098B7110}"/>
              </a:ext>
            </a:extLst>
          </p:cNvPr>
          <p:cNvSpPr/>
          <p:nvPr/>
        </p:nvSpPr>
        <p:spPr>
          <a:xfrm>
            <a:off x="761221" y="1669325"/>
            <a:ext cx="10411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rue North Textures" panose="02000504000000020004" pitchFamily="50" charset="0"/>
              </a:rPr>
              <a:t>Aby zbudować system automatycznego projektowania layoutu magazynu, będziemy wykorzystywać następujące modele danych:</a:t>
            </a: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rue North Textures" panose="02000504000000020004" pitchFamily="50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3578B9-4786-F9C6-46D7-79ED9193B77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400" dirty="0">
                <a:latin typeface="True North Textures" panose="02000504000000020004" pitchFamily="50" charset="0"/>
              </a:rPr>
              <a:t>Nasze rozwiązanie </a:t>
            </a:r>
            <a:endParaRPr lang="nl-NL" sz="6600" dirty="0">
              <a:latin typeface="True North Textures" panose="02000504000000020004" pitchFamily="50" charset="0"/>
            </a:endParaRPr>
          </a:p>
        </p:txBody>
      </p:sp>
      <p:sp>
        <p:nvSpPr>
          <p:cNvPr id="5" name="Rechthoek 13">
            <a:extLst>
              <a:ext uri="{FF2B5EF4-FFF2-40B4-BE49-F238E27FC236}">
                <a16:creationId xmlns:a16="http://schemas.microsoft.com/office/drawing/2014/main" id="{F9A9EA2A-BB9C-4CE1-F11A-E414AD41A046}"/>
              </a:ext>
            </a:extLst>
          </p:cNvPr>
          <p:cNvSpPr/>
          <p:nvPr/>
        </p:nvSpPr>
        <p:spPr>
          <a:xfrm>
            <a:off x="761221" y="2552764"/>
            <a:ext cx="1003402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_ </a:t>
            </a:r>
            <a: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Linie zamówień</a:t>
            </a:r>
            <a:r>
              <a:rPr lang="pl-PL" sz="2000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 _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_ </a:t>
            </a:r>
            <a: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Pary SKU ze współczynnikiem powiązania</a:t>
            </a:r>
            <a:r>
              <a:rPr lang="pl-PL" sz="2000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 _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rue North Textures" panose="02000504000000020004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_ </a:t>
            </a:r>
            <a: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Klastry SKU</a:t>
            </a:r>
            <a:r>
              <a:rPr lang="pl-PL" sz="2000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 _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_ </a:t>
            </a:r>
            <a:r>
              <a:rPr lang="pl-PL" sz="20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Średnia ilość SKU w zamówieniu</a:t>
            </a:r>
            <a:r>
              <a:rPr lang="pl-PL" sz="2000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 _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rue North Textures" panose="02000504000000020004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_ </a:t>
            </a:r>
            <a:r>
              <a:rPr lang="pl-PL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Wymiary i parametry produktów</a:t>
            </a:r>
            <a:r>
              <a:rPr lang="pl-PL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 _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rue North Textures" panose="02000504000000020004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_ </a:t>
            </a:r>
            <a:r>
              <a:rPr lang="pl-PL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Wymiary i położenie lokacji</a:t>
            </a:r>
            <a:r>
              <a:rPr lang="pl-PL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 _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rue North Textures" panose="02000504000000020004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_ </a:t>
            </a:r>
            <a:r>
              <a:rPr lang="pl-PL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Macierz pojemności lokacji</a:t>
            </a:r>
            <a:r>
              <a:rPr lang="pl-PL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 _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rue North Textures" panose="02000504000000020004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_ </a:t>
            </a:r>
            <a:r>
              <a:rPr lang="pl-PL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Strefy ABC z limitami</a:t>
            </a:r>
            <a:r>
              <a:rPr lang="pl-PL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 _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rue North Textures" panose="02000504000000020004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_ </a:t>
            </a:r>
            <a:r>
              <a:rPr lang="pl-PL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Udział SKU w sprzedaży</a:t>
            </a:r>
            <a:r>
              <a:rPr lang="pl-PL" b="1" dirty="0">
                <a:solidFill>
                  <a:srgbClr val="FFD700"/>
                </a:solidFill>
                <a:highlight>
                  <a:srgbClr val="FFD700"/>
                </a:highlight>
                <a:latin typeface="True North Textures" panose="02000504000000020004" pitchFamily="50" charset="0"/>
              </a:rPr>
              <a:t> _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rue North Textures" panose="02000504000000020004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4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9D938-3302-E0E4-9498-67F670664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013DF2-18D8-2855-27B2-F9F7880E9A70}"/>
              </a:ext>
            </a:extLst>
          </p:cNvPr>
          <p:cNvSpPr/>
          <p:nvPr/>
        </p:nvSpPr>
        <p:spPr>
          <a:xfrm>
            <a:off x="0" y="0"/>
            <a:ext cx="12192000" cy="1418665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D7B595-27D0-E0F3-EC29-FA3BF8611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4C0C7218-CC1B-F1AC-DB2E-90178B0EEC41}"/>
              </a:ext>
            </a:extLst>
          </p:cNvPr>
          <p:cNvSpPr/>
          <p:nvPr/>
        </p:nvSpPr>
        <p:spPr>
          <a:xfrm>
            <a:off x="761221" y="1669325"/>
            <a:ext cx="104112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rue North Textures" panose="02000504000000020004" pitchFamily="50" charset="0"/>
              </a:rPr>
              <a:t>Linie zamówień są podstawą całej analizy. Na ich podstawie obliczamy sprzedaż SKU, tworzymy pary SKU oraz inne modele analityczne.</a:t>
            </a:r>
          </a:p>
          <a:p>
            <a:r>
              <a:rPr lang="pl-PL" sz="2000" dirty="0">
                <a:latin typeface="True North Textures" panose="02000504000000020004" pitchFamily="50" charset="0"/>
              </a:rPr>
              <a:t>Dane bierzemy z Bazy danych </a:t>
            </a:r>
            <a:r>
              <a:rPr lang="pl-PL" sz="2000" dirty="0" err="1">
                <a:latin typeface="True North Textures" panose="02000504000000020004" pitchFamily="50" charset="0"/>
              </a:rPr>
              <a:t>locus</a:t>
            </a:r>
            <a:r>
              <a:rPr lang="pl-PL" sz="2000" dirty="0">
                <a:latin typeface="True North Textures" panose="02000504000000020004" pitchFamily="50" charset="0"/>
              </a:rPr>
              <a:t> LTT. W tabeli </a:t>
            </a:r>
            <a:r>
              <a:rPr lang="pl-PL" sz="2000" dirty="0" err="1">
                <a:latin typeface="True North Textures" panose="02000504000000020004" pitchFamily="50" charset="0"/>
              </a:rPr>
              <a:t>cohist</a:t>
            </a:r>
            <a:r>
              <a:rPr lang="pl-PL" sz="2000" dirty="0">
                <a:latin typeface="True North Textures" panose="02000504000000020004" pitchFamily="50" charset="0"/>
              </a:rPr>
              <a:t> mamy listę zamówień natomiast w tabeli </a:t>
            </a:r>
            <a:r>
              <a:rPr lang="pl-PL" sz="2000" dirty="0" err="1">
                <a:latin typeface="True North Textures" panose="02000504000000020004" pitchFamily="50" charset="0"/>
              </a:rPr>
              <a:t>colinehist</a:t>
            </a:r>
            <a:r>
              <a:rPr lang="pl-PL" sz="2000" dirty="0">
                <a:latin typeface="True North Textures" panose="02000504000000020004" pitchFamily="50" charset="0"/>
              </a:rPr>
              <a:t> mamy dostęp do wszystkich linii zamówień. Rekordy z </a:t>
            </a:r>
            <a:r>
              <a:rPr lang="pl-PL" sz="2000" dirty="0" err="1">
                <a:latin typeface="True North Textures" panose="02000504000000020004" pitchFamily="50" charset="0"/>
              </a:rPr>
              <a:t>cohist</a:t>
            </a:r>
            <a:r>
              <a:rPr lang="pl-PL" sz="2000" dirty="0">
                <a:latin typeface="True North Textures" panose="02000504000000020004" pitchFamily="50" charset="0"/>
              </a:rPr>
              <a:t> filtrujemy po </a:t>
            </a:r>
            <a:r>
              <a:rPr lang="pl-PL" sz="2000" dirty="0" err="1">
                <a:latin typeface="True North Textures" panose="02000504000000020004" pitchFamily="50" charset="0"/>
              </a:rPr>
              <a:t>ordertype</a:t>
            </a:r>
            <a:r>
              <a:rPr lang="pl-PL" sz="2000" dirty="0">
                <a:latin typeface="True North Textures" panose="02000504000000020004" pitchFamily="50" charset="0"/>
              </a:rPr>
              <a:t> = WEB i wybranego zakresu dat </a:t>
            </a:r>
            <a:r>
              <a:rPr lang="pl-PL" sz="2000" dirty="0" err="1">
                <a:latin typeface="True North Textures" panose="02000504000000020004" pitchFamily="50" charset="0"/>
              </a:rPr>
              <a:t>despdate</a:t>
            </a:r>
            <a:r>
              <a:rPr lang="pl-PL" sz="2000" dirty="0">
                <a:latin typeface="True North Textures" panose="02000504000000020004" pitchFamily="50" charset="0"/>
              </a:rPr>
              <a:t>.</a:t>
            </a:r>
          </a:p>
          <a:p>
            <a:endParaRPr lang="pl-PL" sz="2000" dirty="0">
              <a:latin typeface="True North Textures" panose="02000504000000020004" pitchFamily="50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080AB09-8D47-5D31-E78A-5BE88A6313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400" b="1" dirty="0">
                <a:highlight>
                  <a:srgbClr val="FFD700"/>
                </a:highlight>
                <a:latin typeface="True North Textures" panose="02000504000000020004" pitchFamily="50" charset="0"/>
              </a:rPr>
              <a:t>Linie zamówień</a:t>
            </a:r>
            <a:endParaRPr lang="nl-NL" sz="6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0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986A3-EE1A-06DD-E86B-101FA2C73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chemat blokowy: łącznik 10">
            <a:extLst>
              <a:ext uri="{FF2B5EF4-FFF2-40B4-BE49-F238E27FC236}">
                <a16:creationId xmlns:a16="http://schemas.microsoft.com/office/drawing/2014/main" id="{7076E1F8-E6D4-4391-D09C-0731AB7E6D7A}"/>
              </a:ext>
            </a:extLst>
          </p:cNvPr>
          <p:cNvSpPr/>
          <p:nvPr/>
        </p:nvSpPr>
        <p:spPr>
          <a:xfrm>
            <a:off x="4095395" y="4648165"/>
            <a:ext cx="1096981" cy="1096981"/>
          </a:xfrm>
          <a:prstGeom prst="flowChartConnector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chemat blokowy: łącznik 11">
            <a:extLst>
              <a:ext uri="{FF2B5EF4-FFF2-40B4-BE49-F238E27FC236}">
                <a16:creationId xmlns:a16="http://schemas.microsoft.com/office/drawing/2014/main" id="{0475C4BB-81F2-FBCB-0992-4C4FD2CA9DC6}"/>
              </a:ext>
            </a:extLst>
          </p:cNvPr>
          <p:cNvSpPr/>
          <p:nvPr/>
        </p:nvSpPr>
        <p:spPr>
          <a:xfrm>
            <a:off x="6697764" y="4648165"/>
            <a:ext cx="1096981" cy="1096981"/>
          </a:xfrm>
          <a:prstGeom prst="flowChartConnector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chemat blokowy: łącznik 12">
            <a:extLst>
              <a:ext uri="{FF2B5EF4-FFF2-40B4-BE49-F238E27FC236}">
                <a16:creationId xmlns:a16="http://schemas.microsoft.com/office/drawing/2014/main" id="{DD3A56A4-958D-6296-2775-B13DDCC01E74}"/>
              </a:ext>
            </a:extLst>
          </p:cNvPr>
          <p:cNvSpPr/>
          <p:nvPr/>
        </p:nvSpPr>
        <p:spPr>
          <a:xfrm>
            <a:off x="9300132" y="4648165"/>
            <a:ext cx="1096981" cy="1096981"/>
          </a:xfrm>
          <a:prstGeom prst="flowChartConnector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chemat blokowy: łącznik 9">
            <a:extLst>
              <a:ext uri="{FF2B5EF4-FFF2-40B4-BE49-F238E27FC236}">
                <a16:creationId xmlns:a16="http://schemas.microsoft.com/office/drawing/2014/main" id="{A24B1FF6-69CD-F32E-7732-66174C2F414D}"/>
              </a:ext>
            </a:extLst>
          </p:cNvPr>
          <p:cNvSpPr/>
          <p:nvPr/>
        </p:nvSpPr>
        <p:spPr>
          <a:xfrm>
            <a:off x="1493026" y="4648165"/>
            <a:ext cx="1096981" cy="1096981"/>
          </a:xfrm>
          <a:prstGeom prst="flowChartConnector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05F9CA-E9D0-480C-ADA1-4E9E5DFB2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89" y="6374674"/>
            <a:ext cx="1156432" cy="252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41BBEB17-8E95-AE5E-D22E-747C012AA3D8}"/>
              </a:ext>
            </a:extLst>
          </p:cNvPr>
          <p:cNvSpPr/>
          <p:nvPr/>
        </p:nvSpPr>
        <p:spPr>
          <a:xfrm>
            <a:off x="761221" y="1669325"/>
            <a:ext cx="10411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nl-NL" sz="2200" dirty="0">
              <a:latin typeface="Gotham Narrow Book" pitchFamily="50" charset="0"/>
            </a:endParaRPr>
          </a:p>
        </p:txBody>
      </p:sp>
      <p:sp>
        <p:nvSpPr>
          <p:cNvPr id="2" name="Rechthoek 13">
            <a:extLst>
              <a:ext uri="{FF2B5EF4-FFF2-40B4-BE49-F238E27FC236}">
                <a16:creationId xmlns:a16="http://schemas.microsoft.com/office/drawing/2014/main" id="{48B0A18B-715E-CCD1-1503-8119AC84732B}"/>
              </a:ext>
            </a:extLst>
          </p:cNvPr>
          <p:cNvSpPr/>
          <p:nvPr/>
        </p:nvSpPr>
        <p:spPr>
          <a:xfrm>
            <a:off x="761221" y="1669325"/>
            <a:ext cx="104112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dirty="0">
                <a:latin typeface="True North Textures" panose="02000504000000020004" pitchFamily="2" charset="0"/>
              </a:rPr>
              <a:t>Badamy, jak często produkty pojawiają się razem w koszykach, wykorzystując współczynnik </a:t>
            </a:r>
            <a:r>
              <a:rPr lang="pl-PL" sz="2400" dirty="0">
                <a:highlight>
                  <a:srgbClr val="000000"/>
                </a:highlight>
                <a:latin typeface="True North Textures" panose="02000504000000020004" pitchFamily="2" charset="0"/>
              </a:rPr>
              <a:t> </a:t>
            </a:r>
            <a:r>
              <a:rPr lang="pl-PL" sz="2400" b="1" dirty="0">
                <a:solidFill>
                  <a:srgbClr val="FFC000"/>
                </a:solidFill>
                <a:highlight>
                  <a:srgbClr val="000000"/>
                </a:highlight>
                <a:latin typeface="True North Textures" panose="02000504000000020004" pitchFamily="2" charset="0"/>
              </a:rPr>
              <a:t>Lift</a:t>
            </a:r>
            <a:r>
              <a:rPr lang="pl-PL" sz="2400" dirty="0">
                <a:highlight>
                  <a:srgbClr val="000000"/>
                </a:highlight>
                <a:latin typeface="True North Textures" panose="02000504000000020004" pitchFamily="2" charset="0"/>
              </a:rPr>
              <a:t> </a:t>
            </a:r>
            <a:r>
              <a:rPr lang="pl-PL" sz="2400" dirty="0">
                <a:latin typeface="True North Textures" panose="02000504000000020004" pitchFamily="2" charset="0"/>
              </a:rPr>
              <a:t> Do określenia siły ich zależności.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Lift &lt; 1 – brak zależności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rue North Textures" panose="02000504000000020004" pitchFamily="2" charset="0"/>
              </a:rPr>
              <a:t>Lift &gt; 1 – produkty często kupowane razem</a:t>
            </a:r>
          </a:p>
        </p:txBody>
      </p:sp>
      <p:pic>
        <p:nvPicPr>
          <p:cNvPr id="3" name="Grafika 2" descr="Modyfikacje i dostosowywanie z wypełnieniem pełnym">
            <a:extLst>
              <a:ext uri="{FF2B5EF4-FFF2-40B4-BE49-F238E27FC236}">
                <a16:creationId xmlns:a16="http://schemas.microsoft.com/office/drawing/2014/main" id="{C3368F8C-6108-9DC1-7DFB-ED4B67E1D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3885" y="4836655"/>
            <a:ext cx="720000" cy="720000"/>
          </a:xfrm>
          <a:prstGeom prst="rect">
            <a:avLst/>
          </a:prstGeom>
        </p:spPr>
      </p:pic>
      <p:pic>
        <p:nvPicPr>
          <p:cNvPr id="5" name="Grafika 4" descr="Modyfikacje i dostosowywanie z wypełnieniem pełnym">
            <a:extLst>
              <a:ext uri="{FF2B5EF4-FFF2-40B4-BE49-F238E27FC236}">
                <a16:creationId xmlns:a16="http://schemas.microsoft.com/office/drawing/2014/main" id="{DB20B0A6-D0B1-3FE8-58EC-06BE9DAB3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6353" y="4836655"/>
            <a:ext cx="720000" cy="720000"/>
          </a:xfrm>
          <a:prstGeom prst="rect">
            <a:avLst/>
          </a:prstGeom>
        </p:spPr>
      </p:pic>
      <p:pic>
        <p:nvPicPr>
          <p:cNvPr id="8" name="Grafika 7" descr="Łyżka z wypełnieniem pełnym">
            <a:extLst>
              <a:ext uri="{FF2B5EF4-FFF2-40B4-BE49-F238E27FC236}">
                <a16:creationId xmlns:a16="http://schemas.microsoft.com/office/drawing/2014/main" id="{FF5B043A-F70C-6047-8826-BD1F3B606C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8622" y="4836655"/>
            <a:ext cx="720000" cy="720000"/>
          </a:xfrm>
          <a:prstGeom prst="rect">
            <a:avLst/>
          </a:prstGeom>
        </p:spPr>
      </p:pic>
      <p:pic>
        <p:nvPicPr>
          <p:cNvPr id="9" name="Grafika 8" descr="Modyfikacje i dostosowywanie z wypełnieniem pełnym">
            <a:extLst>
              <a:ext uri="{FF2B5EF4-FFF2-40B4-BE49-F238E27FC236}">
                <a16:creationId xmlns:a16="http://schemas.microsoft.com/office/drawing/2014/main" id="{695DDD45-8D75-26E2-8948-9AF2F4C29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7358" y="4836655"/>
            <a:ext cx="720000" cy="720000"/>
          </a:xfrm>
          <a:prstGeom prst="rect">
            <a:avLst/>
          </a:prstGeom>
        </p:spPr>
      </p:pic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2189E194-2AE0-EE2D-E6AA-71AB4CF7EF23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>
            <a:off x="2590007" y="5196656"/>
            <a:ext cx="1505388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770A0386-5B05-A3FA-CAFA-76646A9853CB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7794745" y="5196656"/>
            <a:ext cx="150538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136BE33-470D-B52A-073E-2CC71F4FC236}"/>
              </a:ext>
            </a:extLst>
          </p:cNvPr>
          <p:cNvSpPr txBox="1"/>
          <p:nvPr/>
        </p:nvSpPr>
        <p:spPr>
          <a:xfrm>
            <a:off x="2590007" y="4783077"/>
            <a:ext cx="15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rue North Textures" panose="02000504000000020004" pitchFamily="2" charset="0"/>
              </a:rPr>
              <a:t>LIFT = 1.88</a:t>
            </a:r>
            <a:endParaRPr lang="nl-NL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6FE56D8-30F8-8963-E456-3A2D4C651D70}"/>
              </a:ext>
            </a:extLst>
          </p:cNvPr>
          <p:cNvSpPr txBox="1"/>
          <p:nvPr/>
        </p:nvSpPr>
        <p:spPr>
          <a:xfrm>
            <a:off x="686251" y="5836108"/>
            <a:ext cx="556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True North Textures" panose="02000504000000020004" pitchFamily="2" charset="0"/>
              </a:rPr>
              <a:t>produkty często kupowane razem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F6142D0-CF64-00EE-EB12-B3C19BAD3007}"/>
              </a:ext>
            </a:extLst>
          </p:cNvPr>
          <p:cNvSpPr txBox="1"/>
          <p:nvPr/>
        </p:nvSpPr>
        <p:spPr>
          <a:xfrm>
            <a:off x="7817514" y="4797441"/>
            <a:ext cx="15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rue North Textures" panose="02000504000000020004" pitchFamily="2" charset="0"/>
              </a:rPr>
              <a:t>LIFT = 0.42</a:t>
            </a:r>
            <a:endParaRPr lang="nl-N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5C66D37-6094-EEBE-899A-6EEEB0A1B09B}"/>
              </a:ext>
            </a:extLst>
          </p:cNvPr>
          <p:cNvSpPr txBox="1"/>
          <p:nvPr/>
        </p:nvSpPr>
        <p:spPr>
          <a:xfrm>
            <a:off x="7242615" y="5831107"/>
            <a:ext cx="260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True North Textures" panose="02000504000000020004" pitchFamily="2" charset="0"/>
              </a:rPr>
              <a:t>brak zależności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0F31C403-5024-322C-9C04-46331B3AD699}"/>
              </a:ext>
            </a:extLst>
          </p:cNvPr>
          <p:cNvSpPr/>
          <p:nvPr/>
        </p:nvSpPr>
        <p:spPr>
          <a:xfrm>
            <a:off x="0" y="1"/>
            <a:ext cx="12192000" cy="1242874"/>
          </a:xfrm>
          <a:custGeom>
            <a:avLst/>
            <a:gdLst/>
            <a:ahLst/>
            <a:cxnLst/>
            <a:rect l="l" t="t" r="r" b="b"/>
            <a:pathLst>
              <a:path w="15119985" h="3618229">
                <a:moveTo>
                  <a:pt x="0" y="3618001"/>
                </a:moveTo>
                <a:lnTo>
                  <a:pt x="15119985" y="3618001"/>
                </a:lnTo>
                <a:lnTo>
                  <a:pt x="15119985" y="0"/>
                </a:lnTo>
                <a:lnTo>
                  <a:pt x="0" y="0"/>
                </a:lnTo>
                <a:lnTo>
                  <a:pt x="0" y="3618001"/>
                </a:lnTo>
                <a:close/>
              </a:path>
            </a:pathLst>
          </a:custGeom>
          <a:solidFill>
            <a:srgbClr val="FF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AA843BB0-FFA6-49D2-1BFC-B4EC847E9A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5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True North Textures" panose="02000504000000020004" pitchFamily="50" charset="0"/>
              </a:rPr>
              <a:t>Analiza </a:t>
            </a:r>
            <a:r>
              <a:rPr lang="pl-PL" sz="2800" dirty="0" err="1">
                <a:latin typeface="True North Textures" panose="02000504000000020004" pitchFamily="50" charset="0"/>
              </a:rPr>
              <a:t>zachowań</a:t>
            </a:r>
            <a:r>
              <a:rPr lang="pl-PL" sz="2800" dirty="0">
                <a:latin typeface="True North Textures" panose="02000504000000020004" pitchFamily="50" charset="0"/>
              </a:rPr>
              <a:t> klientów</a:t>
            </a:r>
            <a:br>
              <a:rPr lang="pl-PL" sz="3600" dirty="0">
                <a:latin typeface="True North Textures" panose="02000504000000020004" pitchFamily="50" charset="0"/>
              </a:rPr>
            </a:br>
            <a:r>
              <a:rPr lang="pl-PL" sz="3600" dirty="0">
                <a:latin typeface="True North Textures" panose="02000504000000020004" pitchFamily="50" charset="0"/>
              </a:rPr>
              <a:t>zamówień (Lift)</a:t>
            </a:r>
            <a:endParaRPr lang="nl-NL" sz="3600" dirty="0">
              <a:latin typeface="True North Textures" panose="02000504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411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point.potx" id="{AD8861FD-99B1-48C5-8DFB-0071C8D1981C}" vid="{4F85AE9D-D36D-46C2-9A09-24D772C0353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66C09AFE591A458EC9DE6F277B344F" ma:contentTypeVersion="4" ma:contentTypeDescription="Create a new document." ma:contentTypeScope="" ma:versionID="1d80ddba80d69b093593733624a9fe05">
  <xsd:schema xmlns:xsd="http://www.w3.org/2001/XMLSchema" xmlns:xs="http://www.w3.org/2001/XMLSchema" xmlns:p="http://schemas.microsoft.com/office/2006/metadata/properties" xmlns:ns2="926afd55-c7e8-43c4-8958-10ef19b36a28" targetNamespace="http://schemas.microsoft.com/office/2006/metadata/properties" ma:root="true" ma:fieldsID="a28a1d812125c92a89a820315a7466df" ns2:_="">
    <xsd:import namespace="926afd55-c7e8-43c4-8958-10ef19b36a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afd55-c7e8-43c4-8958-10ef19b36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A94B1F-B1C1-4C62-912D-A7F055EE5D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9BCB2A-DC9E-433B-9B8F-3E3578FA3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afd55-c7e8-43c4-8958-10ef19b36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ADCD6D-B131-4145-B1B4-852A6B07A1EC}">
  <ds:schemaRefs>
    <ds:schemaRef ds:uri="926afd55-c7e8-43c4-8958-10ef19b36a28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</Template>
  <TotalTime>22966</TotalTime>
  <Words>1840</Words>
  <Application>Microsoft Office PowerPoint</Application>
  <PresentationFormat>Panoramiczny</PresentationFormat>
  <Paragraphs>301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1" baseType="lpstr">
      <vt:lpstr>Aptos Narrow</vt:lpstr>
      <vt:lpstr>Arial</vt:lpstr>
      <vt:lpstr>Calibri</vt:lpstr>
      <vt:lpstr>Calibri Light</vt:lpstr>
      <vt:lpstr>Cardenio Modern</vt:lpstr>
      <vt:lpstr>Consolas</vt:lpstr>
      <vt:lpstr>Gotham Narrow Book</vt:lpstr>
      <vt:lpstr>True North Textures</vt:lpstr>
      <vt:lpstr>Kantoorthema</vt:lpstr>
      <vt:lpstr>Smart Warehouse Slotting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Jendryke</dc:creator>
  <cp:lastModifiedBy>Samuel Jendryke</cp:lastModifiedBy>
  <cp:revision>43</cp:revision>
  <dcterms:created xsi:type="dcterms:W3CDTF">2026-02-11T05:49:07Z</dcterms:created>
  <dcterms:modified xsi:type="dcterms:W3CDTF">2026-03-12T19:05:10Z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0x0101003466C09AFE591A458EC9DE6F277B344F</vt:lpwstr>
  </property>
</Properties>
</file>