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1" r:id="rId6"/>
    <p:sldId id="334" r:id="rId7"/>
    <p:sldId id="338" r:id="rId8"/>
    <p:sldId id="335" r:id="rId9"/>
    <p:sldId id="339" r:id="rId10"/>
    <p:sldId id="340" r:id="rId11"/>
    <p:sldId id="341" r:id="rId12"/>
    <p:sldId id="342" r:id="rId13"/>
    <p:sldId id="260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7F6000"/>
    <a:srgbClr val="CC0099"/>
    <a:srgbClr val="7F7F7F"/>
    <a:srgbClr val="FFD700"/>
    <a:srgbClr val="9999FF"/>
    <a:srgbClr val="CC99FF"/>
    <a:srgbClr val="FF33CC"/>
    <a:srgbClr val="9900CC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Stijl, gemiddeld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ijl, licht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Stijl, donker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E171933-4619-4E11-9A3F-F7608DF75F80}" styleName="Stijl, gemiddeld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Stijl, gemiddeld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ijl, gemiddeld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98" d="100"/>
          <a:sy n="98" d="100"/>
        </p:scale>
        <p:origin x="38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4F0065-8D49-4CDE-AAE4-3B4252C67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E830BE7-A21D-43A5-B334-03933D106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AE6BCF-B06C-4356-BE4B-D7CC55885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7AE888-BBE9-40C0-B635-F55CDED5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76372B-F12B-4FB2-B607-B6E94FE2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745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96F248-C385-42E7-A3C8-24DE410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6512BE-AC54-4D5C-A7C8-8FBA000CF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744213-48AC-407E-961F-EF4A1287E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829550-DE2C-4881-934C-4DDBEB43F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2D53A8-7E27-422D-8E6F-FA19B02C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244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57E32EF-A66A-4839-BC42-C2245268C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5A16162-C3AA-4CC4-9ED4-7911A0F57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9DE60C-9F4F-4773-8992-10AC86FA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8F0C58-7B40-45D5-A9AD-3EF1761A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C5768A-7931-482D-A89A-B0B8CAD8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309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60FA9-678A-4BD4-AA01-2BD68128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679E28-1A74-437C-818B-15EB2AEA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C22088-5978-4857-A537-1DAF3C139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1287A1-9CD9-4701-BCB0-B539F3C1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75C3B5-B098-41F9-A439-22C8762CD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042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CBD33-13A2-4AEF-B5DF-89E702B8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EEDDC8-CF98-4CB5-9714-49217CBA8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4A521D-C87C-4B1B-9D86-C038ED9B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69D041-5514-4413-87F7-70F5E3CE0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53A26E-85D0-46A4-9B9D-1258AB9A5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32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3819E-2A1D-46D2-A727-E8428402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48E774-E63A-43CD-989A-29B1FC653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9AAB359-38CB-4A5E-9BA2-922005B85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FF4EF5-5F1B-4359-AEC3-86E7F12C6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3B2CDDF-C42C-47D2-93EE-7088024E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8A25EC7-5FC7-432B-BA78-86FEC3DF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454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BB4C2-6821-415A-B37A-6768732AF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F03A06-2CA9-40F4-8D55-A01035D24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3F84412-EBAE-40EA-B609-EE7979F9F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CE47B06-EBE0-446B-88FF-94235D54A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63A738D-0C9D-445A-8F10-3D30B0A94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0445E4C-979C-4D78-952D-26109C348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52D82E9-7964-425B-B272-9EE126C6D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5628318-18DE-438F-9A97-0A364122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707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8A5CB2-A538-4141-8D97-38952EB42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04C4715-A331-46BD-B787-93ADC6A9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5EEB7B-0377-4AFB-9EBE-A3DFB58EF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463136B-5351-41B0-829C-3BD81EB4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205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D320262-EAB7-4336-B274-7FA16349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208B4BB-96DD-47AA-AA82-D368E6B1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4E7DB31-A16D-4B1D-A6F3-5998600E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8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DDE87-B7A8-4A40-A82E-D531ECDE0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2069E9-4EA7-4D86-9C38-EF742D89E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21C20F8-7B75-4316-83CE-5157AB021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702CD98-FC88-4146-A67B-0FF359D2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F3FEE91-DE44-4538-8F51-36510B24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1D36A7-9E0D-45A4-B86A-DA10EE9FF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31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4C0165-E3D4-4CDE-9C97-C457A4EE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nl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C86D7B2-1691-4F84-8EDB-518EB40AC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DB352EC-6903-472F-8248-031A603BF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3305A74-BB48-4347-87F3-DFCF9620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FB69EC5-39BB-4F9B-BB16-FF7B5C34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8AF01C-0C8E-417E-930A-CD4957FC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73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F46D72D-6D09-4FA4-913A-307809B62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61B44A4-E5F7-445B-92BD-D80E4D2EE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338802-075E-4414-BC3D-C97AB9996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CD035-068C-4E15-9A7C-F34E37ECA679}" type="datetimeFigureOut">
              <a:rPr lang="nl-NL" smtClean="0"/>
              <a:t>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2A3ECE-465B-41AA-A15B-386E9EC64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A6AC81-0E07-4121-BB18-60BBC8E89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71CF0-486E-4E49-9F26-ABB0EB3ECDD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220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322474"/>
            <a:ext cx="12192000" cy="791647"/>
          </a:xfrm>
        </p:spPr>
        <p:txBody>
          <a:bodyPr>
            <a:normAutofit/>
          </a:bodyPr>
          <a:lstStyle/>
          <a:p>
            <a:r>
              <a:rPr lang="nl-NL" sz="4800" dirty="0">
                <a:latin typeface="True North Textures" panose="02000504000000020004" pitchFamily="50" charset="0"/>
              </a:rPr>
              <a:t>Technical </a:t>
            </a:r>
            <a:r>
              <a:rPr lang="nl-NL" sz="4800" dirty="0" err="1">
                <a:latin typeface="True North Textures" panose="02000504000000020004" pitchFamily="50" charset="0"/>
              </a:rPr>
              <a:t>Comparison</a:t>
            </a:r>
            <a:r>
              <a:rPr lang="pl-PL" sz="4800" dirty="0">
                <a:latin typeface="True North Textures" panose="02000504000000020004" pitchFamily="50" charset="0"/>
              </a:rPr>
              <a:t> </a:t>
            </a:r>
            <a:r>
              <a:rPr lang="nl-NL" sz="4800" dirty="0" err="1">
                <a:latin typeface="True North Textures" panose="02000504000000020004" pitchFamily="50" charset="0"/>
              </a:rPr>
              <a:t>for</a:t>
            </a:r>
            <a:r>
              <a:rPr lang="nl-NL" sz="4800" dirty="0">
                <a:latin typeface="True North Textures" panose="02000504000000020004" pitchFamily="50" charset="0"/>
              </a:rPr>
              <a:t> </a:t>
            </a:r>
            <a:r>
              <a:rPr lang="nl-NL" sz="4800" dirty="0" err="1">
                <a:latin typeface="True North Textures" panose="02000504000000020004" pitchFamily="50" charset="0"/>
              </a:rPr>
              <a:t>Sonex</a:t>
            </a:r>
            <a:endParaRPr lang="nl-NL" sz="4800" dirty="0">
              <a:latin typeface="True North Textures" panose="02000504000000020004" pitchFamily="50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810386" y="5273022"/>
            <a:ext cx="6571228" cy="526887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nl-NL" sz="3600" dirty="0" err="1">
                <a:solidFill>
                  <a:schemeClr val="bg1"/>
                </a:solidFill>
                <a:latin typeface="True North Textures" panose="02000504000000020004" pitchFamily="50" charset="0"/>
              </a:rPr>
              <a:t>Blazor</a:t>
            </a:r>
            <a:r>
              <a:rPr lang="nl-NL" sz="3600" dirty="0">
                <a:solidFill>
                  <a:schemeClr val="bg1"/>
                </a:solidFill>
                <a:latin typeface="True North Textures" panose="02000504000000020004" pitchFamily="50" charset="0"/>
              </a:rPr>
              <a:t> Server </a:t>
            </a:r>
            <a:r>
              <a:rPr lang="nl-NL" sz="3600" dirty="0" err="1">
                <a:solidFill>
                  <a:schemeClr val="bg1"/>
                </a:solidFill>
                <a:latin typeface="True North Textures" panose="02000504000000020004" pitchFamily="50" charset="0"/>
              </a:rPr>
              <a:t>vs</a:t>
            </a:r>
            <a:r>
              <a:rPr lang="nl-NL" sz="3600" dirty="0">
                <a:solidFill>
                  <a:schemeClr val="bg1"/>
                </a:solidFill>
                <a:latin typeface="True North Textures" panose="02000504000000020004" pitchFamily="50" charset="0"/>
              </a:rPr>
              <a:t> </a:t>
            </a:r>
            <a:r>
              <a:rPr lang="nl-NL" sz="3600" dirty="0" err="1">
                <a:solidFill>
                  <a:schemeClr val="bg1"/>
                </a:solidFill>
                <a:latin typeface="True North Textures" panose="02000504000000020004" pitchFamily="50" charset="0"/>
              </a:rPr>
              <a:t>WinUI</a:t>
            </a:r>
            <a:r>
              <a:rPr lang="nl-NL" sz="3600" dirty="0">
                <a:solidFill>
                  <a:schemeClr val="bg1"/>
                </a:solidFill>
                <a:latin typeface="True North Textures" panose="02000504000000020004" pitchFamily="50" charset="0"/>
              </a:rPr>
              <a:t> 3</a:t>
            </a:r>
          </a:p>
        </p:txBody>
      </p:sp>
      <p:sp>
        <p:nvSpPr>
          <p:cNvPr id="4" name="object 2"/>
          <p:cNvSpPr/>
          <p:nvPr/>
        </p:nvSpPr>
        <p:spPr>
          <a:xfrm>
            <a:off x="0" y="-60580"/>
            <a:ext cx="12192000" cy="207091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386" y="3395765"/>
            <a:ext cx="6571227" cy="143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3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49424" y="2773247"/>
            <a:ext cx="6018517" cy="1311506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1524000" y="224864"/>
            <a:ext cx="9144000" cy="5898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7500"/>
              </a:lnSpc>
              <a:spcBef>
                <a:spcPts val="800"/>
              </a:spcBef>
            </a:pPr>
            <a:endParaRPr lang="nl-NL" sz="5400" dirty="0">
              <a:latin typeface="Cardenio Modern" panose="03000700000000000000" pitchFamily="66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822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445C2614-0165-26E0-645E-8B5A93928D5A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70A2EFD0-52F0-577B-167A-AE06EB6FF61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 err="1">
                <a:latin typeface="True North Textures" panose="02000504000000020004" pitchFamily="50" charset="0"/>
              </a:rPr>
              <a:t>Core</a:t>
            </a:r>
            <a:r>
              <a:rPr lang="nl-NL" sz="5400" dirty="0">
                <a:latin typeface="True North Textures" panose="02000504000000020004" pitchFamily="50" charset="0"/>
              </a:rPr>
              <a:t> </a:t>
            </a:r>
            <a:r>
              <a:rPr lang="nl-NL" sz="5400" dirty="0" err="1">
                <a:latin typeface="True North Textures" panose="02000504000000020004" pitchFamily="50" charset="0"/>
              </a:rPr>
              <a:t>characteristics</a:t>
            </a:r>
            <a:endParaRPr lang="nl-NL" sz="5400" dirty="0">
              <a:latin typeface="True North Textures" panose="02000504000000020004" pitchFamily="50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D17C90A-C66E-318C-ED36-35FD956CC0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C7476B1A-B016-9C72-BF7F-47C85CD2CD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566340"/>
              </p:ext>
            </p:extLst>
          </p:nvPr>
        </p:nvGraphicFramePr>
        <p:xfrm>
          <a:off x="838200" y="1825625"/>
          <a:ext cx="10515597" cy="37541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Operating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Runs in the browser, with logic handled mainly on the server side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Runs as a native Windows application; logic is split between the client and the database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Client 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Browser: Windows, macOS, Linux, mobile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Windows 10/11 </a:t>
                      </a:r>
                      <a:r>
                        <a:rPr lang="nl-NL" dirty="0" err="1"/>
                        <a:t>only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Languages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technologies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C#, </a:t>
                      </a:r>
                      <a:r>
                        <a:rPr lang="nl-NL" dirty="0" err="1"/>
                        <a:t>Razor</a:t>
                      </a:r>
                      <a:r>
                        <a:rPr lang="nl-NL" dirty="0"/>
                        <a:t>, HTML, CSS, </a:t>
                      </a:r>
                      <a:r>
                        <a:rPr lang="nl-NL" dirty="0" err="1"/>
                        <a:t>JavaScript</a:t>
                      </a:r>
                      <a:r>
                        <a:rPr lang="nl-NL" dirty="0"/>
                        <a:t>, </a:t>
                      </a:r>
                      <a:r>
                        <a:rPr lang="nl-NL" dirty="0" err="1"/>
                        <a:t>Fluent</a:t>
                      </a:r>
                      <a:r>
                        <a:rPr lang="nl-NL" dirty="0"/>
                        <a:t> 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C#, XAML, Windows App SDK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Environment </a:t>
                      </a:r>
                      <a:r>
                        <a:rPr lang="nl-NL" dirty="0" err="1"/>
                        <a:t>dependency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Depends on the browser and its version.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Depends on Windows and the application runtime; this can be reduced with self-contained deployment.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78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78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0886E-3AAA-4093-F9F4-7F208C94A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42E4058-F760-710A-3190-D1B171605B55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74AA256-CA85-B9A8-A772-F1592A50AF6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Architecture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data flow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1A42FAB0-BA0D-85E9-5E8D-D342656C2E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78924411-A9F8-09B8-77AD-81624009B7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95223"/>
              </p:ext>
            </p:extLst>
          </p:nvPr>
        </p:nvGraphicFramePr>
        <p:xfrm>
          <a:off x="838200" y="1825625"/>
          <a:ext cx="10515597" cy="36626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Technology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architecture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complexity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layers and technologies; for more advanced UI, JavaScript is often required, and in some scenarios an additional client project may also be needed.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unified technology stack; mainly C#, XAML, and Windows App SDK.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Communication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Browser → server </a:t>
                      </a:r>
                      <a:r>
                        <a:rPr lang="nl-NL" dirty="0" err="1"/>
                        <a:t>application</a:t>
                      </a:r>
                      <a:r>
                        <a:rPr lang="nl-NL" dirty="0"/>
                        <a:t> → 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Client </a:t>
                      </a:r>
                      <a:r>
                        <a:rPr lang="nl-NL" dirty="0" err="1"/>
                        <a:t>application</a:t>
                      </a:r>
                      <a:r>
                        <a:rPr lang="nl-NL" dirty="0"/>
                        <a:t> → database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Data processing </a:t>
                      </a:r>
                      <a:r>
                        <a:rPr lang="nl-NL" dirty="0" err="1"/>
                        <a:t>for</a:t>
                      </a:r>
                      <a:r>
                        <a:rPr lang="nl-NL" dirty="0"/>
                        <a:t> 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Database → C# </a:t>
                      </a:r>
                      <a:r>
                        <a:rPr lang="nl-NL" dirty="0" err="1"/>
                        <a:t>objects</a:t>
                      </a:r>
                      <a:r>
                        <a:rPr lang="nl-NL" dirty="0"/>
                        <a:t> on </a:t>
                      </a:r>
                      <a:r>
                        <a:rPr lang="nl-NL" dirty="0" err="1"/>
                        <a:t>the</a:t>
                      </a:r>
                      <a:r>
                        <a:rPr lang="nl-NL" dirty="0"/>
                        <a:t> server → </a:t>
                      </a:r>
                      <a:r>
                        <a:rPr lang="nl-NL" dirty="0" err="1"/>
                        <a:t>render</a:t>
                      </a:r>
                      <a:r>
                        <a:rPr lang="nl-NL" dirty="0"/>
                        <a:t> tree → UI </a:t>
                      </a:r>
                      <a:r>
                        <a:rPr lang="nl-NL" dirty="0" err="1"/>
                        <a:t>diff</a:t>
                      </a:r>
                      <a:r>
                        <a:rPr lang="nl-NL" dirty="0"/>
                        <a:t> → </a:t>
                      </a:r>
                      <a:r>
                        <a:rPr lang="nl-NL" dirty="0" err="1"/>
                        <a:t>SignalR</a:t>
                      </a:r>
                      <a:r>
                        <a:rPr lang="nl-NL" dirty="0"/>
                        <a:t>/</a:t>
                      </a:r>
                      <a:r>
                        <a:rPr lang="nl-NL" dirty="0" err="1"/>
                        <a:t>WebSocket</a:t>
                      </a:r>
                      <a:r>
                        <a:rPr lang="nl-NL" dirty="0"/>
                        <a:t> → DOM in </a:t>
                      </a:r>
                      <a:r>
                        <a:rPr lang="nl-NL" dirty="0" err="1"/>
                        <a:t>the</a:t>
                      </a:r>
                      <a:r>
                        <a:rPr lang="nl-NL" dirty="0"/>
                        <a:t> browser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Database → C# objects in the application → directly to controls/UI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590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87C98-D6BB-85F2-3B38-2059D2166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D18E79A-D1EA-4DCB-5F1D-F04E2DF94410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051AECE-0297-92C2-A5BC-770FE702F7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Architecture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data flow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CC227A2D-BF62-ECF6-B65E-34830C2E64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588F77FA-1774-2216-2909-EF17AEBCE8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545366"/>
              </p:ext>
            </p:extLst>
          </p:nvPr>
        </p:nvGraphicFramePr>
        <p:xfrm>
          <a:off x="838200" y="1825625"/>
          <a:ext cx="10515597" cy="2839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Database </a:t>
                      </a:r>
                      <a:r>
                        <a:rPr lang="nl-NL" dirty="0" err="1"/>
                        <a:t>integration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Through the server application layer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Directly from the client to the database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Need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for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additional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technologies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often requires JavaScript, and sometimes an additional client project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Usually the main technology stack is enough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 version is available immediately after deployment on the server.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 version is installed automatically when the application starts.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53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900FF-81B6-EAF4-1059-0C0CF863E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DF153D99-B57D-87FE-B593-F45163E1A936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A7679AE-703A-262B-74E6-5F290839C9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UI, </a:t>
            </a:r>
            <a:r>
              <a:rPr lang="nl-NL" sz="5400" dirty="0" err="1">
                <a:latin typeface="True North Textures" panose="02000504000000020004" pitchFamily="50" charset="0"/>
              </a:rPr>
              <a:t>controls</a:t>
            </a:r>
            <a:r>
              <a:rPr lang="nl-NL" sz="5400" dirty="0">
                <a:latin typeface="True North Textures" panose="02000504000000020004" pitchFamily="50" charset="0"/>
              </a:rPr>
              <a:t>,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performance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DA9623F-59CC-E98F-AE2D-F3C7F3E4C9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788DE6AA-DB25-A0E4-DF0C-A77741F198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056845"/>
              </p:ext>
            </p:extLst>
          </p:nvPr>
        </p:nvGraphicFramePr>
        <p:xfrm>
          <a:off x="838200" y="1825625"/>
          <a:ext cx="10515597" cy="29311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Access </a:t>
                      </a:r>
                      <a:r>
                        <a:rPr lang="nl-NL" dirty="0" err="1"/>
                        <a:t>to</a:t>
                      </a:r>
                      <a:r>
                        <a:rPr lang="nl-NL" dirty="0"/>
                        <a:t> system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Limited to browser capabilities and Web APIs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Broad native access to Windows features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Ability to create custom controls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Good, but JavaScript is often needed for more advanced controls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strong; native custom/templated controls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Handling large data 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 data sets require chunking, paging, or virtualization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support for large data sets and custom virtualization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UI performance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rendering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Server-side rendering; more dependent on connection quality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Native local rendering; smoother performance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78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46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76C3A-808C-F906-DB19-C7FDD5037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221B807-FCA3-91FD-E475-F9E1120F2A3E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7CB55B3-B2A8-928E-4933-A5C0FE6BCFD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 err="1">
                <a:latin typeface="True North Textures" panose="02000504000000020004" pitchFamily="50" charset="0"/>
              </a:rPr>
              <a:t>Core</a:t>
            </a:r>
            <a:r>
              <a:rPr lang="nl-NL" sz="5400" dirty="0">
                <a:latin typeface="True North Textures" panose="02000504000000020004" pitchFamily="50" charset="0"/>
              </a:rPr>
              <a:t> </a:t>
            </a:r>
            <a:r>
              <a:rPr lang="nl-NL" sz="5400" dirty="0" err="1">
                <a:latin typeface="True North Textures" panose="02000504000000020004" pitchFamily="50" charset="0"/>
              </a:rPr>
              <a:t>characteristics</a:t>
            </a:r>
            <a:endParaRPr lang="nl-NL" sz="5400" dirty="0">
              <a:latin typeface="True North Textures" panose="02000504000000020004" pitchFamily="50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4ECFDE4-4086-F617-673D-824FE8A5F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9C1A9AA3-26DD-D0F1-995B-365417507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889717"/>
              </p:ext>
            </p:extLst>
          </p:nvPr>
        </p:nvGraphicFramePr>
        <p:xfrm>
          <a:off x="838200" y="1825625"/>
          <a:ext cx="10515597" cy="32054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Building a high-performance </a:t>
                      </a:r>
                      <a:r>
                        <a:rPr lang="nl-NL" dirty="0" err="1"/>
                        <a:t>DataGrid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 grids should not be loaded in full; chunking or virtualization is needed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foundation for very large, fast, and custom grids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2D views / </a:t>
                      </a:r>
                      <a:r>
                        <a:rPr lang="nl-NL" dirty="0" err="1"/>
                        <a:t>graphics</a:t>
                      </a:r>
                      <a:r>
                        <a:rPr lang="nl-NL" dirty="0"/>
                        <a:t>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Possible, but usually with JS, canvas, or SVG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good; Win2D and XAML integration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Building a 2D warehouse designer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Possible, but usually requires additional technologies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good; natural environment for 2D interaction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Flexibility </a:t>
                      </a:r>
                      <a:r>
                        <a:rPr lang="nl-NL" dirty="0" err="1"/>
                        <a:t>for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unusual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requirements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Good, but more often at the cost of additional layers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Very</a:t>
                      </a:r>
                      <a:r>
                        <a:rPr lang="nl-NL" dirty="0"/>
                        <a:t> high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78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48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36ED-9D10-5E42-693A-B7C2B6F32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1338CFF-FE53-13EC-B963-584AEEA581C5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F1D25486-B6C3-37C7-02E1-2CBE299DB1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Development, maintenance,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</a:t>
            </a:r>
            <a:r>
              <a:rPr lang="nl-NL" sz="5400" dirty="0" err="1">
                <a:latin typeface="True North Textures" panose="02000504000000020004" pitchFamily="50" charset="0"/>
              </a:rPr>
              <a:t>testing</a:t>
            </a:r>
            <a:endParaRPr lang="nl-NL" sz="5400" dirty="0">
              <a:latin typeface="True North Textures" panose="02000504000000020004" pitchFamily="50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5A2123D8-12D1-9C8A-29F3-7164E916BF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DD38B953-C2EA-69D0-2B0A-D9E5442AAE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900415"/>
              </p:ext>
            </p:extLst>
          </p:nvPr>
        </p:nvGraphicFramePr>
        <p:xfrm>
          <a:off x="838200" y="1825625"/>
          <a:ext cx="10515597" cy="32054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Complexity of implementing new features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Lower for simple screens, higher for custom and more demanding UI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predictable for both simple and complex modules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System </a:t>
                      </a:r>
                      <a:r>
                        <a:rPr lang="nl-NL" dirty="0" err="1"/>
                        <a:t>expandability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for standard business modules and administrative screens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for custom, more complex, and performance-heavy features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Ease of handing the project over to a new developer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 for a simple project, worse when the stack becomes mixed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with a unified stack and simpler architecture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Debugging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diagnostics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often involves several layers at once: web UI + logic + JS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consistent within a single stack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78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48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909EA-F978-5840-5EDE-A8C7F46B1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15CCF9E0-311C-7B80-850A-6D31D8A3F6ED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16605E7F-B340-A22F-B384-D10A81F7A5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Development, maintenance,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</a:t>
            </a:r>
            <a:r>
              <a:rPr lang="nl-NL" sz="5400" dirty="0" err="1">
                <a:latin typeface="True North Textures" panose="02000504000000020004" pitchFamily="50" charset="0"/>
              </a:rPr>
              <a:t>testing</a:t>
            </a:r>
            <a:endParaRPr lang="nl-NL" sz="5400" dirty="0">
              <a:latin typeface="True North Textures" panose="02000504000000020004" pitchFamily="50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BA8A33B2-52E6-FCD9-E901-6E61FA5D84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ABB81744-D10F-F8A6-8510-6C6E6BD860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092738"/>
              </p:ext>
            </p:extLst>
          </p:nvPr>
        </p:nvGraphicFramePr>
        <p:xfrm>
          <a:off x="838200" y="1825625"/>
          <a:ext cx="10515597" cy="32054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Long-term maintenance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 for form-based and administrative systems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Better for tool-oriented, operational, and custom systems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Technology </a:t>
                      </a:r>
                      <a:r>
                        <a:rPr lang="nl-NL" dirty="0" err="1"/>
                        <a:t>consistency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Lower when JS and additional rendering modes are introduced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 when everything stays in C# / XAML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Risk of future technological limitations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Higher with heavy controls and very custom UI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Lower with desktop rendering and custom controls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Testing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before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deployment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Requires testing in different browsers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Mainly requires testing in Windows and the target application configuration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78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61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939F9-9B4C-D069-4879-EDD4418A3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66F7743-89C3-0136-FDE4-04447DD3B7BC}"/>
              </a:ext>
            </a:extLst>
          </p:cNvPr>
          <p:cNvSpPr/>
          <p:nvPr/>
        </p:nvSpPr>
        <p:spPr>
          <a:xfrm>
            <a:off x="0" y="0"/>
            <a:ext cx="12192000" cy="1418665"/>
          </a:xfrm>
          <a:custGeom>
            <a:avLst/>
            <a:gdLst/>
            <a:ahLst/>
            <a:cxnLst/>
            <a:rect l="l" t="t" r="r" b="b"/>
            <a:pathLst>
              <a:path w="15119985" h="3618229">
                <a:moveTo>
                  <a:pt x="0" y="3618001"/>
                </a:moveTo>
                <a:lnTo>
                  <a:pt x="15119985" y="3618001"/>
                </a:lnTo>
                <a:lnTo>
                  <a:pt x="15119985" y="0"/>
                </a:lnTo>
                <a:lnTo>
                  <a:pt x="0" y="0"/>
                </a:lnTo>
                <a:lnTo>
                  <a:pt x="0" y="3618001"/>
                </a:lnTo>
                <a:close/>
              </a:path>
            </a:pathLst>
          </a:custGeom>
          <a:solidFill>
            <a:srgbClr val="FFD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20061B7-9234-CC99-0540-D9C9D5A0564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41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5400" dirty="0">
                <a:latin typeface="True North Textures" panose="02000504000000020004" pitchFamily="50" charset="0"/>
              </a:rPr>
              <a:t>Security </a:t>
            </a:r>
            <a:r>
              <a:rPr lang="nl-NL" sz="5400" dirty="0" err="1">
                <a:latin typeface="True North Textures" panose="02000504000000020004" pitchFamily="50" charset="0"/>
              </a:rPr>
              <a:t>and</a:t>
            </a:r>
            <a:r>
              <a:rPr lang="nl-NL" sz="5400" dirty="0">
                <a:latin typeface="True North Textures" panose="02000504000000020004" pitchFamily="50" charset="0"/>
              </a:rPr>
              <a:t> </a:t>
            </a:r>
            <a:r>
              <a:rPr lang="nl-NL" sz="5400" dirty="0" err="1">
                <a:latin typeface="True North Textures" panose="02000504000000020004" pitchFamily="50" charset="0"/>
              </a:rPr>
              <a:t>communication</a:t>
            </a:r>
            <a:endParaRPr lang="nl-NL" sz="5400" dirty="0">
              <a:latin typeface="True North Textures" panose="02000504000000020004" pitchFamily="50" charset="0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A8C3EB64-80EC-F06C-3E0C-E53D511F69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590" y="6374673"/>
            <a:ext cx="1156431" cy="252000"/>
          </a:xfrm>
          <a:prstGeom prst="rect">
            <a:avLst/>
          </a:prstGeom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6C86B9C1-0172-10FE-043C-A710FEEB5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710789"/>
              </p:ext>
            </p:extLst>
          </p:nvPr>
        </p:nvGraphicFramePr>
        <p:xfrm>
          <a:off x="838200" y="1825625"/>
          <a:ext cx="10515597" cy="2839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2438618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832611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89166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What</a:t>
                      </a:r>
                      <a:r>
                        <a:rPr lang="nl-NL" dirty="0"/>
                        <a:t> is </a:t>
                      </a:r>
                      <a:r>
                        <a:rPr lang="nl-NL" dirty="0" err="1"/>
                        <a:t>being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compared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Blazor</a:t>
                      </a:r>
                      <a:r>
                        <a:rPr lang="nl-NL" dirty="0"/>
                        <a:t> 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WinUI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42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Security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permission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enforcement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control is handled mainly in the server application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 control can be enforced directly in the database through roles, GRANTs, and RLS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Data transmission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protocols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HTTP/HTTPS + </a:t>
                      </a:r>
                      <a:r>
                        <a:rPr lang="en-US" dirty="0" err="1"/>
                        <a:t>SignalR</a:t>
                      </a:r>
                      <a:r>
                        <a:rPr lang="en-US" dirty="0"/>
                        <a:t>, usually WebSocket; greater transmission overhead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PostgreSQL</a:t>
                      </a:r>
                      <a:r>
                        <a:rPr lang="nl-NL" dirty="0"/>
                        <a:t> protocol over TCP/IP + TLS/SSL; </a:t>
                      </a:r>
                      <a:r>
                        <a:rPr lang="nl-NL" dirty="0" err="1"/>
                        <a:t>lower</a:t>
                      </a:r>
                      <a:r>
                        <a:rPr lang="nl-NL" dirty="0"/>
                        <a:t> transmission overhead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2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Sensitivity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connection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quality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sensitive to latency and connection quality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sensitive; connection quality mainly affects data transfer</a:t>
                      </a:r>
                      <a:endParaRPr lang="nl-NL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772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6725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.potx" id="{AD8861FD-99B1-48C5-8DFB-0071C8D1981C}" vid="{4F85AE9D-D36D-46C2-9A09-24D772C035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66C09AFE591A458EC9DE6F277B344F" ma:contentTypeVersion="4" ma:contentTypeDescription="Create a new document." ma:contentTypeScope="" ma:versionID="1d80ddba80d69b093593733624a9fe05">
  <xsd:schema xmlns:xsd="http://www.w3.org/2001/XMLSchema" xmlns:xs="http://www.w3.org/2001/XMLSchema" xmlns:p="http://schemas.microsoft.com/office/2006/metadata/properties" xmlns:ns2="926afd55-c7e8-43c4-8958-10ef19b36a28" targetNamespace="http://schemas.microsoft.com/office/2006/metadata/properties" ma:root="true" ma:fieldsID="a28a1d812125c92a89a820315a7466df" ns2:_="">
    <xsd:import namespace="926afd55-c7e8-43c4-8958-10ef19b36a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afd55-c7e8-43c4-8958-10ef19b36a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A94B1F-B1C1-4C62-912D-A7F055EE5D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BCB2A-DC9E-433B-9B8F-3E3578FA3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6afd55-c7e8-43c4-8958-10ef19b36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ADCD6D-B131-4145-B1B4-852A6B07A1E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</Template>
  <TotalTime>109</TotalTime>
  <Words>782</Words>
  <Application>Microsoft Office PowerPoint</Application>
  <PresentationFormat>Panoramiczny</PresentationFormat>
  <Paragraphs>121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Cardenio Modern</vt:lpstr>
      <vt:lpstr>True North Textures</vt:lpstr>
      <vt:lpstr>Kantoorthema</vt:lpstr>
      <vt:lpstr>Technical Comparison for Sonex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Samuel Jendryke</dc:creator>
  <cp:lastModifiedBy>Samuel Jendryke</cp:lastModifiedBy>
  <cp:revision>2</cp:revision>
  <dcterms:created xsi:type="dcterms:W3CDTF">2026-04-02T06:03:08Z</dcterms:created>
  <dcterms:modified xsi:type="dcterms:W3CDTF">2026-04-02T07:52:11Z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0x0101003466C09AFE591A458EC9DE6F277B344F</vt:lpwstr>
  </property>
</Properties>
</file>